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37.jpg" ContentType="image/jpeg"/>
  <Override PartName="/ppt/media/image39.jpg" ContentType="image/jpe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7" r:id="rId2"/>
    <p:sldId id="256" r:id="rId3"/>
    <p:sldId id="258" r:id="rId4"/>
    <p:sldId id="305" r:id="rId5"/>
    <p:sldId id="334" r:id="rId6"/>
    <p:sldId id="331" r:id="rId7"/>
    <p:sldId id="336" r:id="rId8"/>
    <p:sldId id="306" r:id="rId9"/>
    <p:sldId id="307" r:id="rId10"/>
    <p:sldId id="337" r:id="rId11"/>
    <p:sldId id="316" r:id="rId12"/>
    <p:sldId id="317" r:id="rId13"/>
    <p:sldId id="318" r:id="rId14"/>
    <p:sldId id="326" r:id="rId15"/>
    <p:sldId id="339" r:id="rId16"/>
    <p:sldId id="295" r:id="rId17"/>
    <p:sldId id="308" r:id="rId18"/>
    <p:sldId id="315" r:id="rId19"/>
    <p:sldId id="340" r:id="rId20"/>
    <p:sldId id="260" r:id="rId21"/>
    <p:sldId id="266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441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440" r:id="rId44"/>
    <p:sldId id="400" r:id="rId45"/>
    <p:sldId id="401" r:id="rId46"/>
    <p:sldId id="402" r:id="rId47"/>
    <p:sldId id="403" r:id="rId48"/>
    <p:sldId id="383" r:id="rId49"/>
    <p:sldId id="384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37" r:id="rId84"/>
    <p:sldId id="379" r:id="rId85"/>
    <p:sldId id="380" r:id="rId86"/>
    <p:sldId id="381" r:id="rId87"/>
    <p:sldId id="385" r:id="rId88"/>
    <p:sldId id="382" r:id="rId89"/>
    <p:sldId id="387" r:id="rId90"/>
    <p:sldId id="388" r:id="rId91"/>
    <p:sldId id="397" r:id="rId92"/>
    <p:sldId id="396" r:id="rId93"/>
    <p:sldId id="395" r:id="rId94"/>
    <p:sldId id="389" r:id="rId95"/>
    <p:sldId id="390" r:id="rId96"/>
    <p:sldId id="391" r:id="rId97"/>
    <p:sldId id="392" r:id="rId98"/>
    <p:sldId id="393" r:id="rId99"/>
    <p:sldId id="394" r:id="rId100"/>
    <p:sldId id="398" r:id="rId101"/>
    <p:sldId id="399" r:id="rId102"/>
    <p:sldId id="445" r:id="rId103"/>
    <p:sldId id="446" r:id="rId104"/>
    <p:sldId id="439" r:id="rId105"/>
    <p:sldId id="438" r:id="rId106"/>
    <p:sldId id="386" r:id="rId107"/>
    <p:sldId id="442" r:id="rId10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5"/>
    <p:restoredTop sz="94710"/>
  </p:normalViewPr>
  <p:slideViewPr>
    <p:cSldViewPr snapToGrid="0">
      <p:cViewPr varScale="1">
        <p:scale>
          <a:sx n="114" d="100"/>
          <a:sy n="114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image" Target="../media/image3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image" Target="../media/image3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DBFFEB-73F5-47C3-A65D-E3C9131DD0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A827292-E75F-4FF7-A438-48769D4807EA}">
      <dgm:prSet/>
      <dgm:spPr/>
      <dgm:t>
        <a:bodyPr/>
        <a:lstStyle/>
        <a:p>
          <a:pPr>
            <a:defRPr cap="all"/>
          </a:pPr>
          <a:r>
            <a:rPr lang="fr-FR" dirty="0"/>
            <a:t>Sur Excel en détails.</a:t>
          </a:r>
          <a:endParaRPr lang="en-US" dirty="0"/>
        </a:p>
      </dgm:t>
    </dgm:pt>
    <dgm:pt modelId="{4D488D3F-9870-4072-9B4C-1870319456B2}" type="parTrans" cxnId="{51CB495D-C491-4950-AFBF-517C16BA3ED2}">
      <dgm:prSet/>
      <dgm:spPr/>
      <dgm:t>
        <a:bodyPr/>
        <a:lstStyle/>
        <a:p>
          <a:endParaRPr lang="en-US"/>
        </a:p>
      </dgm:t>
    </dgm:pt>
    <dgm:pt modelId="{84000F03-7F84-4C62-884A-842E2DB61D9F}" type="sibTrans" cxnId="{51CB495D-C491-4950-AFBF-517C16BA3ED2}">
      <dgm:prSet/>
      <dgm:spPr/>
      <dgm:t>
        <a:bodyPr/>
        <a:lstStyle/>
        <a:p>
          <a:endParaRPr lang="en-US"/>
        </a:p>
      </dgm:t>
    </dgm:pt>
    <dgm:pt modelId="{DF64EA17-2F89-4A4F-B573-323D026B45D9}">
      <dgm:prSet/>
      <dgm:spPr/>
      <dgm:t>
        <a:bodyPr/>
        <a:lstStyle/>
        <a:p>
          <a:pPr>
            <a:defRPr cap="all"/>
          </a:pPr>
          <a:r>
            <a:rPr lang="fr-FR"/>
            <a:t>Sur JSON</a:t>
          </a:r>
          <a:endParaRPr lang="en-US"/>
        </a:p>
      </dgm:t>
    </dgm:pt>
    <dgm:pt modelId="{73F1C547-06F3-48B6-BCFC-7FC9DFD26367}" type="parTrans" cxnId="{7497CBFD-69D1-4FA0-A2E1-0ECC7E577434}">
      <dgm:prSet/>
      <dgm:spPr/>
      <dgm:t>
        <a:bodyPr/>
        <a:lstStyle/>
        <a:p>
          <a:endParaRPr lang="en-US"/>
        </a:p>
      </dgm:t>
    </dgm:pt>
    <dgm:pt modelId="{EE328189-9C78-4364-806D-C8C435811F55}" type="sibTrans" cxnId="{7497CBFD-69D1-4FA0-A2E1-0ECC7E577434}">
      <dgm:prSet/>
      <dgm:spPr/>
      <dgm:t>
        <a:bodyPr/>
        <a:lstStyle/>
        <a:p>
          <a:endParaRPr lang="en-US"/>
        </a:p>
      </dgm:t>
    </dgm:pt>
    <dgm:pt modelId="{0E78087A-A96C-4088-9CD8-A7EF4A7A3A69}">
      <dgm:prSet/>
      <dgm:spPr/>
      <dgm:t>
        <a:bodyPr/>
        <a:lstStyle/>
        <a:p>
          <a:pPr>
            <a:defRPr cap="all"/>
          </a:pPr>
          <a:r>
            <a:rPr lang="fr-FR"/>
            <a:t>Sur XML</a:t>
          </a:r>
          <a:endParaRPr lang="en-US"/>
        </a:p>
      </dgm:t>
    </dgm:pt>
    <dgm:pt modelId="{CBD92604-C699-4404-9A4E-70C86BF54CAD}" type="parTrans" cxnId="{3117A862-8D9B-4917-B739-196AC5CEF987}">
      <dgm:prSet/>
      <dgm:spPr/>
      <dgm:t>
        <a:bodyPr/>
        <a:lstStyle/>
        <a:p>
          <a:endParaRPr lang="en-US"/>
        </a:p>
      </dgm:t>
    </dgm:pt>
    <dgm:pt modelId="{F22D5B6D-A322-40D8-A47D-AE5BFDC390A4}" type="sibTrans" cxnId="{3117A862-8D9B-4917-B739-196AC5CEF987}">
      <dgm:prSet/>
      <dgm:spPr/>
      <dgm:t>
        <a:bodyPr/>
        <a:lstStyle/>
        <a:p>
          <a:endParaRPr lang="en-US"/>
        </a:p>
      </dgm:t>
    </dgm:pt>
    <dgm:pt modelId="{F27964C2-9E83-43CF-B12F-8392038F3196}" type="pres">
      <dgm:prSet presAssocID="{36DBFFEB-73F5-47C3-A65D-E3C9131DD017}" presName="root" presStyleCnt="0">
        <dgm:presLayoutVars>
          <dgm:dir/>
          <dgm:resizeHandles val="exact"/>
        </dgm:presLayoutVars>
      </dgm:prSet>
      <dgm:spPr/>
    </dgm:pt>
    <dgm:pt modelId="{E9666DAC-7E04-48BD-8477-4B9B8DC233D7}" type="pres">
      <dgm:prSet presAssocID="{DA827292-E75F-4FF7-A438-48769D4807EA}" presName="compNode" presStyleCnt="0"/>
      <dgm:spPr/>
    </dgm:pt>
    <dgm:pt modelId="{DB7E8EF3-4A0C-4D93-A8E9-178604170677}" type="pres">
      <dgm:prSet presAssocID="{DA827292-E75F-4FF7-A438-48769D4807EA}" presName="iconBgRect" presStyleLbl="bgShp" presStyleIdx="0" presStyleCnt="3"/>
      <dgm:spPr/>
    </dgm:pt>
    <dgm:pt modelId="{09B7390A-12AE-42C6-8F1F-57846391C7FC}" type="pres">
      <dgm:prSet presAssocID="{DA827292-E75F-4FF7-A438-48769D4807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rice"/>
        </a:ext>
      </dgm:extLst>
    </dgm:pt>
    <dgm:pt modelId="{3C58C8B6-88B2-47B6-9607-84183E4E671E}" type="pres">
      <dgm:prSet presAssocID="{DA827292-E75F-4FF7-A438-48769D4807EA}" presName="spaceRect" presStyleCnt="0"/>
      <dgm:spPr/>
    </dgm:pt>
    <dgm:pt modelId="{4FEB8130-982E-410E-B762-2F0EEAAD8E05}" type="pres">
      <dgm:prSet presAssocID="{DA827292-E75F-4FF7-A438-48769D4807EA}" presName="textRect" presStyleLbl="revTx" presStyleIdx="0" presStyleCnt="3">
        <dgm:presLayoutVars>
          <dgm:chMax val="1"/>
          <dgm:chPref val="1"/>
        </dgm:presLayoutVars>
      </dgm:prSet>
      <dgm:spPr/>
    </dgm:pt>
    <dgm:pt modelId="{0B16DB34-1D47-42C9-BE8F-1EC2B17FCF3C}" type="pres">
      <dgm:prSet presAssocID="{84000F03-7F84-4C62-884A-842E2DB61D9F}" presName="sibTrans" presStyleCnt="0"/>
      <dgm:spPr/>
    </dgm:pt>
    <dgm:pt modelId="{A8860F4F-83EC-459B-B849-B05D58AED5E5}" type="pres">
      <dgm:prSet presAssocID="{DF64EA17-2F89-4A4F-B573-323D026B45D9}" presName="compNode" presStyleCnt="0"/>
      <dgm:spPr/>
    </dgm:pt>
    <dgm:pt modelId="{E335BAA0-6C7B-4E18-851B-02A991A40BD8}" type="pres">
      <dgm:prSet presAssocID="{DF64EA17-2F89-4A4F-B573-323D026B45D9}" presName="iconBgRect" presStyleLbl="bgShp" presStyleIdx="1" presStyleCnt="3"/>
      <dgm:spPr/>
    </dgm:pt>
    <dgm:pt modelId="{47665B48-5B87-41C2-8DB6-85AD1E68AC76}" type="pres">
      <dgm:prSet presAssocID="{DF64EA17-2F89-4A4F-B573-323D026B45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AA7B972A-6F3A-43AC-B1C9-5C1A854986FC}" type="pres">
      <dgm:prSet presAssocID="{DF64EA17-2F89-4A4F-B573-323D026B45D9}" presName="spaceRect" presStyleCnt="0"/>
      <dgm:spPr/>
    </dgm:pt>
    <dgm:pt modelId="{2F6B97DC-8910-4CF6-AEA9-1D02E2048141}" type="pres">
      <dgm:prSet presAssocID="{DF64EA17-2F89-4A4F-B573-323D026B45D9}" presName="textRect" presStyleLbl="revTx" presStyleIdx="1" presStyleCnt="3">
        <dgm:presLayoutVars>
          <dgm:chMax val="1"/>
          <dgm:chPref val="1"/>
        </dgm:presLayoutVars>
      </dgm:prSet>
      <dgm:spPr/>
    </dgm:pt>
    <dgm:pt modelId="{FFD8E68C-17A0-4C98-BFBA-5FBBB8BEFB36}" type="pres">
      <dgm:prSet presAssocID="{EE328189-9C78-4364-806D-C8C435811F55}" presName="sibTrans" presStyleCnt="0"/>
      <dgm:spPr/>
    </dgm:pt>
    <dgm:pt modelId="{B317FD8F-7AAC-4648-B60D-DAF4B3C8A0E1}" type="pres">
      <dgm:prSet presAssocID="{0E78087A-A96C-4088-9CD8-A7EF4A7A3A69}" presName="compNode" presStyleCnt="0"/>
      <dgm:spPr/>
    </dgm:pt>
    <dgm:pt modelId="{5DB0E3EC-CAF7-43A2-BD4D-26DFC9E6BE9F}" type="pres">
      <dgm:prSet presAssocID="{0E78087A-A96C-4088-9CD8-A7EF4A7A3A69}" presName="iconBgRect" presStyleLbl="bgShp" presStyleIdx="2" presStyleCnt="3"/>
      <dgm:spPr/>
    </dgm:pt>
    <dgm:pt modelId="{14A692C4-C7A7-4097-B2ED-B7F88E413C99}" type="pres">
      <dgm:prSet presAssocID="{0E78087A-A96C-4088-9CD8-A7EF4A7A3A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6B6D7D2A-DDCE-42D1-931B-ADC24B600AD1}" type="pres">
      <dgm:prSet presAssocID="{0E78087A-A96C-4088-9CD8-A7EF4A7A3A69}" presName="spaceRect" presStyleCnt="0"/>
      <dgm:spPr/>
    </dgm:pt>
    <dgm:pt modelId="{27E7AF97-7752-4499-A705-4AD7229DD1E2}" type="pres">
      <dgm:prSet presAssocID="{0E78087A-A96C-4088-9CD8-A7EF4A7A3A6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1B392B-B8AA-4759-B080-A2DE13B21C1C}" type="presOf" srcId="{DA827292-E75F-4FF7-A438-48769D4807EA}" destId="{4FEB8130-982E-410E-B762-2F0EEAAD8E05}" srcOrd="0" destOrd="0" presId="urn:microsoft.com/office/officeart/2018/5/layout/IconCircleLabelList"/>
    <dgm:cxn modelId="{51CB495D-C491-4950-AFBF-517C16BA3ED2}" srcId="{36DBFFEB-73F5-47C3-A65D-E3C9131DD017}" destId="{DA827292-E75F-4FF7-A438-48769D4807EA}" srcOrd="0" destOrd="0" parTransId="{4D488D3F-9870-4072-9B4C-1870319456B2}" sibTransId="{84000F03-7F84-4C62-884A-842E2DB61D9F}"/>
    <dgm:cxn modelId="{2581C161-E619-46C3-9185-C33053AF5A69}" type="presOf" srcId="{36DBFFEB-73F5-47C3-A65D-E3C9131DD017}" destId="{F27964C2-9E83-43CF-B12F-8392038F3196}" srcOrd="0" destOrd="0" presId="urn:microsoft.com/office/officeart/2018/5/layout/IconCircleLabelList"/>
    <dgm:cxn modelId="{3117A862-8D9B-4917-B739-196AC5CEF987}" srcId="{36DBFFEB-73F5-47C3-A65D-E3C9131DD017}" destId="{0E78087A-A96C-4088-9CD8-A7EF4A7A3A69}" srcOrd="2" destOrd="0" parTransId="{CBD92604-C699-4404-9A4E-70C86BF54CAD}" sibTransId="{F22D5B6D-A322-40D8-A47D-AE5BFDC390A4}"/>
    <dgm:cxn modelId="{1E368386-F090-420C-BC79-C8C761B3FA7A}" type="presOf" srcId="{DF64EA17-2F89-4A4F-B573-323D026B45D9}" destId="{2F6B97DC-8910-4CF6-AEA9-1D02E2048141}" srcOrd="0" destOrd="0" presId="urn:microsoft.com/office/officeart/2018/5/layout/IconCircleLabelList"/>
    <dgm:cxn modelId="{85C847F4-08CB-4B38-A07F-D8878CA24059}" type="presOf" srcId="{0E78087A-A96C-4088-9CD8-A7EF4A7A3A69}" destId="{27E7AF97-7752-4499-A705-4AD7229DD1E2}" srcOrd="0" destOrd="0" presId="urn:microsoft.com/office/officeart/2018/5/layout/IconCircleLabelList"/>
    <dgm:cxn modelId="{7497CBFD-69D1-4FA0-A2E1-0ECC7E577434}" srcId="{36DBFFEB-73F5-47C3-A65D-E3C9131DD017}" destId="{DF64EA17-2F89-4A4F-B573-323D026B45D9}" srcOrd="1" destOrd="0" parTransId="{73F1C547-06F3-48B6-BCFC-7FC9DFD26367}" sibTransId="{EE328189-9C78-4364-806D-C8C435811F55}"/>
    <dgm:cxn modelId="{D4A793F2-47D5-40B0-B9F7-2FB7C9D727EA}" type="presParOf" srcId="{F27964C2-9E83-43CF-B12F-8392038F3196}" destId="{E9666DAC-7E04-48BD-8477-4B9B8DC233D7}" srcOrd="0" destOrd="0" presId="urn:microsoft.com/office/officeart/2018/5/layout/IconCircleLabelList"/>
    <dgm:cxn modelId="{01AA107E-63A3-49A9-82EC-E8FD629550BB}" type="presParOf" srcId="{E9666DAC-7E04-48BD-8477-4B9B8DC233D7}" destId="{DB7E8EF3-4A0C-4D93-A8E9-178604170677}" srcOrd="0" destOrd="0" presId="urn:microsoft.com/office/officeart/2018/5/layout/IconCircleLabelList"/>
    <dgm:cxn modelId="{83B60DFB-3A3C-4D9B-83D0-A4AD0E990813}" type="presParOf" srcId="{E9666DAC-7E04-48BD-8477-4B9B8DC233D7}" destId="{09B7390A-12AE-42C6-8F1F-57846391C7FC}" srcOrd="1" destOrd="0" presId="urn:microsoft.com/office/officeart/2018/5/layout/IconCircleLabelList"/>
    <dgm:cxn modelId="{5557DC2F-F898-435E-BD8F-C9B3C7CDBE81}" type="presParOf" srcId="{E9666DAC-7E04-48BD-8477-4B9B8DC233D7}" destId="{3C58C8B6-88B2-47B6-9607-84183E4E671E}" srcOrd="2" destOrd="0" presId="urn:microsoft.com/office/officeart/2018/5/layout/IconCircleLabelList"/>
    <dgm:cxn modelId="{CDF4831D-50D8-4632-B892-593378EB2044}" type="presParOf" srcId="{E9666DAC-7E04-48BD-8477-4B9B8DC233D7}" destId="{4FEB8130-982E-410E-B762-2F0EEAAD8E05}" srcOrd="3" destOrd="0" presId="urn:microsoft.com/office/officeart/2018/5/layout/IconCircleLabelList"/>
    <dgm:cxn modelId="{63014902-40E0-4B6A-B73D-7EA479018883}" type="presParOf" srcId="{F27964C2-9E83-43CF-B12F-8392038F3196}" destId="{0B16DB34-1D47-42C9-BE8F-1EC2B17FCF3C}" srcOrd="1" destOrd="0" presId="urn:microsoft.com/office/officeart/2018/5/layout/IconCircleLabelList"/>
    <dgm:cxn modelId="{E410DFE9-9F47-4E31-A5EB-92FE7EB883EF}" type="presParOf" srcId="{F27964C2-9E83-43CF-B12F-8392038F3196}" destId="{A8860F4F-83EC-459B-B849-B05D58AED5E5}" srcOrd="2" destOrd="0" presId="urn:microsoft.com/office/officeart/2018/5/layout/IconCircleLabelList"/>
    <dgm:cxn modelId="{FB8CD179-E094-44BE-9983-49277B74D449}" type="presParOf" srcId="{A8860F4F-83EC-459B-B849-B05D58AED5E5}" destId="{E335BAA0-6C7B-4E18-851B-02A991A40BD8}" srcOrd="0" destOrd="0" presId="urn:microsoft.com/office/officeart/2018/5/layout/IconCircleLabelList"/>
    <dgm:cxn modelId="{458D2776-F550-4BA1-A7B4-CCF98C97AA57}" type="presParOf" srcId="{A8860F4F-83EC-459B-B849-B05D58AED5E5}" destId="{47665B48-5B87-41C2-8DB6-85AD1E68AC76}" srcOrd="1" destOrd="0" presId="urn:microsoft.com/office/officeart/2018/5/layout/IconCircleLabelList"/>
    <dgm:cxn modelId="{938B4099-C3F4-4D8B-B383-39419B65942D}" type="presParOf" srcId="{A8860F4F-83EC-459B-B849-B05D58AED5E5}" destId="{AA7B972A-6F3A-43AC-B1C9-5C1A854986FC}" srcOrd="2" destOrd="0" presId="urn:microsoft.com/office/officeart/2018/5/layout/IconCircleLabelList"/>
    <dgm:cxn modelId="{115DE6ED-6421-445C-BD7E-459A14B346E9}" type="presParOf" srcId="{A8860F4F-83EC-459B-B849-B05D58AED5E5}" destId="{2F6B97DC-8910-4CF6-AEA9-1D02E2048141}" srcOrd="3" destOrd="0" presId="urn:microsoft.com/office/officeart/2018/5/layout/IconCircleLabelList"/>
    <dgm:cxn modelId="{396B7890-43E3-4AC0-87EF-ACF0885ED136}" type="presParOf" srcId="{F27964C2-9E83-43CF-B12F-8392038F3196}" destId="{FFD8E68C-17A0-4C98-BFBA-5FBBB8BEFB36}" srcOrd="3" destOrd="0" presId="urn:microsoft.com/office/officeart/2018/5/layout/IconCircleLabelList"/>
    <dgm:cxn modelId="{FDCB58DC-9291-4D6F-B083-910A5B63C1E5}" type="presParOf" srcId="{F27964C2-9E83-43CF-B12F-8392038F3196}" destId="{B317FD8F-7AAC-4648-B60D-DAF4B3C8A0E1}" srcOrd="4" destOrd="0" presId="urn:microsoft.com/office/officeart/2018/5/layout/IconCircleLabelList"/>
    <dgm:cxn modelId="{7BE18D3C-CFBF-4707-8E10-40F39BC58F25}" type="presParOf" srcId="{B317FD8F-7AAC-4648-B60D-DAF4B3C8A0E1}" destId="{5DB0E3EC-CAF7-43A2-BD4D-26DFC9E6BE9F}" srcOrd="0" destOrd="0" presId="urn:microsoft.com/office/officeart/2018/5/layout/IconCircleLabelList"/>
    <dgm:cxn modelId="{C1199A7B-34DF-42CD-9A15-EE51C6DE0CEE}" type="presParOf" srcId="{B317FD8F-7AAC-4648-B60D-DAF4B3C8A0E1}" destId="{14A692C4-C7A7-4097-B2ED-B7F88E413C99}" srcOrd="1" destOrd="0" presId="urn:microsoft.com/office/officeart/2018/5/layout/IconCircleLabelList"/>
    <dgm:cxn modelId="{81446D0C-FA12-48A7-9E4D-08DD8E239C15}" type="presParOf" srcId="{B317FD8F-7AAC-4648-B60D-DAF4B3C8A0E1}" destId="{6B6D7D2A-DDCE-42D1-931B-ADC24B600AD1}" srcOrd="2" destOrd="0" presId="urn:microsoft.com/office/officeart/2018/5/layout/IconCircleLabelList"/>
    <dgm:cxn modelId="{9D9B1C9D-D66B-4211-99AF-6F226C7FF98B}" type="presParOf" srcId="{B317FD8F-7AAC-4648-B60D-DAF4B3C8A0E1}" destId="{27E7AF97-7752-4499-A705-4AD7229DD1E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BD8E44-9811-473E-AF52-606E6C74FB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E84CF22-1949-4CC7-B465-5C6089CF1621}">
      <dgm:prSet/>
      <dgm:spPr/>
      <dgm:t>
        <a:bodyPr/>
        <a:lstStyle/>
        <a:p>
          <a:r>
            <a:rPr lang="fr-FR"/>
            <a:t>Excel </a:t>
          </a:r>
          <a:endParaRPr lang="en-US"/>
        </a:p>
      </dgm:t>
    </dgm:pt>
    <dgm:pt modelId="{AD8F4579-CD62-45B4-8505-B0E8F2EDC4DE}" type="parTrans" cxnId="{C6AB071D-2E6C-4CCC-835B-877D87B82919}">
      <dgm:prSet/>
      <dgm:spPr/>
      <dgm:t>
        <a:bodyPr/>
        <a:lstStyle/>
        <a:p>
          <a:endParaRPr lang="en-US"/>
        </a:p>
      </dgm:t>
    </dgm:pt>
    <dgm:pt modelId="{F6E35F1E-5E1C-4FB7-84D1-0225AE5C7AAC}" type="sibTrans" cxnId="{C6AB071D-2E6C-4CCC-835B-877D87B82919}">
      <dgm:prSet/>
      <dgm:spPr/>
      <dgm:t>
        <a:bodyPr/>
        <a:lstStyle/>
        <a:p>
          <a:endParaRPr lang="en-US"/>
        </a:p>
      </dgm:t>
    </dgm:pt>
    <dgm:pt modelId="{FCAB276A-0414-4E22-9BF3-279F743632C2}">
      <dgm:prSet/>
      <dgm:spPr/>
      <dgm:t>
        <a:bodyPr/>
        <a:lstStyle/>
        <a:p>
          <a:r>
            <a:rPr lang="fr-FR"/>
            <a:t>Jason</a:t>
          </a:r>
          <a:endParaRPr lang="en-US"/>
        </a:p>
      </dgm:t>
    </dgm:pt>
    <dgm:pt modelId="{29FA2CCD-1273-4FB8-94CE-A5BD02B1C483}" type="parTrans" cxnId="{3D7AD393-9BAA-4B36-B900-6C055010476E}">
      <dgm:prSet/>
      <dgm:spPr/>
      <dgm:t>
        <a:bodyPr/>
        <a:lstStyle/>
        <a:p>
          <a:endParaRPr lang="en-US"/>
        </a:p>
      </dgm:t>
    </dgm:pt>
    <dgm:pt modelId="{41068CF3-085C-43D9-B0AA-D42F49A397F4}" type="sibTrans" cxnId="{3D7AD393-9BAA-4B36-B900-6C055010476E}">
      <dgm:prSet/>
      <dgm:spPr/>
      <dgm:t>
        <a:bodyPr/>
        <a:lstStyle/>
        <a:p>
          <a:endParaRPr lang="en-US"/>
        </a:p>
      </dgm:t>
    </dgm:pt>
    <dgm:pt modelId="{A29B6FFF-8A21-41DE-9CC9-6011A4F8C084}">
      <dgm:prSet/>
      <dgm:spPr/>
      <dgm:t>
        <a:bodyPr/>
        <a:lstStyle/>
        <a:p>
          <a:r>
            <a:rPr lang="fr-FR"/>
            <a:t>XML</a:t>
          </a:r>
          <a:endParaRPr lang="en-US"/>
        </a:p>
      </dgm:t>
    </dgm:pt>
    <dgm:pt modelId="{B100088E-79F1-4C18-87F3-2A2F5E989BFD}" type="parTrans" cxnId="{5D470287-8235-48C3-8C6B-E8F5FD8D896A}">
      <dgm:prSet/>
      <dgm:spPr/>
      <dgm:t>
        <a:bodyPr/>
        <a:lstStyle/>
        <a:p>
          <a:endParaRPr lang="en-US"/>
        </a:p>
      </dgm:t>
    </dgm:pt>
    <dgm:pt modelId="{93921FFF-5E42-43C9-BB6E-0316E488A228}" type="sibTrans" cxnId="{5D470287-8235-48C3-8C6B-E8F5FD8D896A}">
      <dgm:prSet/>
      <dgm:spPr/>
      <dgm:t>
        <a:bodyPr/>
        <a:lstStyle/>
        <a:p>
          <a:endParaRPr lang="en-US"/>
        </a:p>
      </dgm:t>
    </dgm:pt>
    <dgm:pt modelId="{A133B2B9-49A4-4C43-8A9C-B8D5E9F8AC45}" type="pres">
      <dgm:prSet presAssocID="{A9BD8E44-9811-473E-AF52-606E6C74FBAD}" presName="linear" presStyleCnt="0">
        <dgm:presLayoutVars>
          <dgm:animLvl val="lvl"/>
          <dgm:resizeHandles val="exact"/>
        </dgm:presLayoutVars>
      </dgm:prSet>
      <dgm:spPr/>
    </dgm:pt>
    <dgm:pt modelId="{BBFF9E04-CB43-CE4E-B17E-64A4E3799F01}" type="pres">
      <dgm:prSet presAssocID="{1E84CF22-1949-4CC7-B465-5C6089CF162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9DE782-8095-8F4C-ADF1-BCDD36B7694E}" type="pres">
      <dgm:prSet presAssocID="{F6E35F1E-5E1C-4FB7-84D1-0225AE5C7AAC}" presName="spacer" presStyleCnt="0"/>
      <dgm:spPr/>
    </dgm:pt>
    <dgm:pt modelId="{B4386661-694F-974B-9B33-2889D0D626A7}" type="pres">
      <dgm:prSet presAssocID="{FCAB276A-0414-4E22-9BF3-279F743632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F3E27A-759C-2D48-858A-839D206F3B8B}" type="pres">
      <dgm:prSet presAssocID="{41068CF3-085C-43D9-B0AA-D42F49A397F4}" presName="spacer" presStyleCnt="0"/>
      <dgm:spPr/>
    </dgm:pt>
    <dgm:pt modelId="{F6AAA11E-9F1E-2A4B-9FAE-3A8E70FFCF18}" type="pres">
      <dgm:prSet presAssocID="{A29B6FFF-8A21-41DE-9CC9-6011A4F8C0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7701111-BA9E-6F4C-885F-FDB2A11944C3}" type="presOf" srcId="{1E84CF22-1949-4CC7-B465-5C6089CF1621}" destId="{BBFF9E04-CB43-CE4E-B17E-64A4E3799F01}" srcOrd="0" destOrd="0" presId="urn:microsoft.com/office/officeart/2005/8/layout/vList2"/>
    <dgm:cxn modelId="{C6AB071D-2E6C-4CCC-835B-877D87B82919}" srcId="{A9BD8E44-9811-473E-AF52-606E6C74FBAD}" destId="{1E84CF22-1949-4CC7-B465-5C6089CF1621}" srcOrd="0" destOrd="0" parTransId="{AD8F4579-CD62-45B4-8505-B0E8F2EDC4DE}" sibTransId="{F6E35F1E-5E1C-4FB7-84D1-0225AE5C7AAC}"/>
    <dgm:cxn modelId="{1A782C1D-0E09-5846-A323-62868C42EE0D}" type="presOf" srcId="{A29B6FFF-8A21-41DE-9CC9-6011A4F8C084}" destId="{F6AAA11E-9F1E-2A4B-9FAE-3A8E70FFCF18}" srcOrd="0" destOrd="0" presId="urn:microsoft.com/office/officeart/2005/8/layout/vList2"/>
    <dgm:cxn modelId="{0E906726-EF2F-A14A-ACB4-067962D7D59D}" type="presOf" srcId="{A9BD8E44-9811-473E-AF52-606E6C74FBAD}" destId="{A133B2B9-49A4-4C43-8A9C-B8D5E9F8AC45}" srcOrd="0" destOrd="0" presId="urn:microsoft.com/office/officeart/2005/8/layout/vList2"/>
    <dgm:cxn modelId="{5D470287-8235-48C3-8C6B-E8F5FD8D896A}" srcId="{A9BD8E44-9811-473E-AF52-606E6C74FBAD}" destId="{A29B6FFF-8A21-41DE-9CC9-6011A4F8C084}" srcOrd="2" destOrd="0" parTransId="{B100088E-79F1-4C18-87F3-2A2F5E989BFD}" sibTransId="{93921FFF-5E42-43C9-BB6E-0316E488A228}"/>
    <dgm:cxn modelId="{3D7AD393-9BAA-4B36-B900-6C055010476E}" srcId="{A9BD8E44-9811-473E-AF52-606E6C74FBAD}" destId="{FCAB276A-0414-4E22-9BF3-279F743632C2}" srcOrd="1" destOrd="0" parTransId="{29FA2CCD-1273-4FB8-94CE-A5BD02B1C483}" sibTransId="{41068CF3-085C-43D9-B0AA-D42F49A397F4}"/>
    <dgm:cxn modelId="{53DF53B3-B4D0-214F-9A98-F50940E1F097}" type="presOf" srcId="{FCAB276A-0414-4E22-9BF3-279F743632C2}" destId="{B4386661-694F-974B-9B33-2889D0D626A7}" srcOrd="0" destOrd="0" presId="urn:microsoft.com/office/officeart/2005/8/layout/vList2"/>
    <dgm:cxn modelId="{F9958A97-EE3F-E643-B534-296D01C2ACA7}" type="presParOf" srcId="{A133B2B9-49A4-4C43-8A9C-B8D5E9F8AC45}" destId="{BBFF9E04-CB43-CE4E-B17E-64A4E3799F01}" srcOrd="0" destOrd="0" presId="urn:microsoft.com/office/officeart/2005/8/layout/vList2"/>
    <dgm:cxn modelId="{44CB7B5C-A7F3-2040-AE1F-907F2FDAE8B0}" type="presParOf" srcId="{A133B2B9-49A4-4C43-8A9C-B8D5E9F8AC45}" destId="{589DE782-8095-8F4C-ADF1-BCDD36B7694E}" srcOrd="1" destOrd="0" presId="urn:microsoft.com/office/officeart/2005/8/layout/vList2"/>
    <dgm:cxn modelId="{1310C58D-89E6-C943-990F-989653EC747A}" type="presParOf" srcId="{A133B2B9-49A4-4C43-8A9C-B8D5E9F8AC45}" destId="{B4386661-694F-974B-9B33-2889D0D626A7}" srcOrd="2" destOrd="0" presId="urn:microsoft.com/office/officeart/2005/8/layout/vList2"/>
    <dgm:cxn modelId="{888BA79F-668C-6447-98FB-C40DB7EAD306}" type="presParOf" srcId="{A133B2B9-49A4-4C43-8A9C-B8D5E9F8AC45}" destId="{09F3E27A-759C-2D48-858A-839D206F3B8B}" srcOrd="3" destOrd="0" presId="urn:microsoft.com/office/officeart/2005/8/layout/vList2"/>
    <dgm:cxn modelId="{F3D6C269-011D-434C-97A4-43932D2D405A}" type="presParOf" srcId="{A133B2B9-49A4-4C43-8A9C-B8D5E9F8AC45}" destId="{F6AAA11E-9F1E-2A4B-9FAE-3A8E70FFCF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7BD11-FB3B-497D-B3B6-99195716AD9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F0FEEB-4F08-4E41-AA53-6A131110C422}">
      <dgm:prSet/>
      <dgm:spPr/>
      <dgm:t>
        <a:bodyPr/>
        <a:lstStyle/>
        <a:p>
          <a:r>
            <a:rPr lang="en-US" dirty="0" err="1"/>
            <a:t>Introduit</a:t>
          </a:r>
          <a:r>
            <a:rPr lang="en-US" dirty="0"/>
            <a:t> par </a:t>
          </a:r>
          <a:r>
            <a:rPr lang="en-US" dirty="0" err="1"/>
            <a:t>IBM,évolution</a:t>
          </a:r>
          <a:r>
            <a:rPr lang="en-US" dirty="0"/>
            <a:t> du </a:t>
          </a:r>
          <a:r>
            <a:rPr lang="en-US" dirty="0" err="1"/>
            <a:t>langage</a:t>
          </a:r>
          <a:r>
            <a:rPr lang="en-US" dirty="0"/>
            <a:t> SEQUEL.</a:t>
          </a:r>
        </a:p>
      </dgm:t>
    </dgm:pt>
    <dgm:pt modelId="{888C4F06-EDCE-4E1E-A789-DDDBC45CE748}" type="parTrans" cxnId="{66BB94E3-5A02-4665-8A91-19839789F09F}">
      <dgm:prSet/>
      <dgm:spPr/>
      <dgm:t>
        <a:bodyPr/>
        <a:lstStyle/>
        <a:p>
          <a:endParaRPr lang="en-US"/>
        </a:p>
      </dgm:t>
    </dgm:pt>
    <dgm:pt modelId="{44AFFE05-580C-4390-A3E6-F03840416676}" type="sibTrans" cxnId="{66BB94E3-5A02-4665-8A91-19839789F09F}">
      <dgm:prSet/>
      <dgm:spPr/>
      <dgm:t>
        <a:bodyPr/>
        <a:lstStyle/>
        <a:p>
          <a:endParaRPr lang="en-US"/>
        </a:p>
      </dgm:t>
    </dgm:pt>
    <dgm:pt modelId="{C9A6BB8E-7FDD-4E64-BCED-694DA6A9306D}">
      <dgm:prSet/>
      <dgm:spPr/>
      <dgm:t>
        <a:bodyPr/>
        <a:lstStyle/>
        <a:p>
          <a:r>
            <a:rPr lang="en-US"/>
            <a:t>Commercialisé tout d'abord par ORACLE</a:t>
          </a:r>
        </a:p>
      </dgm:t>
    </dgm:pt>
    <dgm:pt modelId="{868748C1-8F5B-4158-957D-8D14134EFB79}" type="parTrans" cxnId="{5F8E60D2-F58E-4C17-8E71-F0B7B6755208}">
      <dgm:prSet/>
      <dgm:spPr/>
      <dgm:t>
        <a:bodyPr/>
        <a:lstStyle/>
        <a:p>
          <a:endParaRPr lang="en-US"/>
        </a:p>
      </dgm:t>
    </dgm:pt>
    <dgm:pt modelId="{60E26555-C8B2-4D7D-BB62-81308659B1E6}" type="sibTrans" cxnId="{5F8E60D2-F58E-4C17-8E71-F0B7B6755208}">
      <dgm:prSet/>
      <dgm:spPr/>
      <dgm:t>
        <a:bodyPr/>
        <a:lstStyle/>
        <a:p>
          <a:endParaRPr lang="en-US"/>
        </a:p>
      </dgm:t>
    </dgm:pt>
    <dgm:pt modelId="{6EF5FB62-E378-4966-B335-B8861175A838}">
      <dgm:prSet/>
      <dgm:spPr/>
      <dgm:t>
        <a:bodyPr/>
        <a:lstStyle/>
        <a:p>
          <a:r>
            <a:rPr lang="en-US" dirty="0"/>
            <a:t>SQL </a:t>
          </a:r>
          <a:r>
            <a:rPr lang="en-US" dirty="0" err="1"/>
            <a:t>est</a:t>
          </a:r>
          <a:r>
            <a:rPr lang="en-US" dirty="0"/>
            <a:t>	</a:t>
          </a:r>
          <a:r>
            <a:rPr lang="en-US" dirty="0" err="1"/>
            <a:t>devenu</a:t>
          </a:r>
          <a:r>
            <a:rPr lang="en-US" dirty="0"/>
            <a:t>	le </a:t>
          </a:r>
          <a:r>
            <a:rPr lang="en-US" dirty="0" err="1"/>
            <a:t>langage</a:t>
          </a:r>
          <a:r>
            <a:rPr lang="en-US" dirty="0"/>
            <a:t> standard pour </a:t>
          </a:r>
          <a:r>
            <a:rPr lang="en-US" dirty="0" err="1"/>
            <a:t>manipuler</a:t>
          </a:r>
          <a:r>
            <a:rPr lang="en-US" dirty="0"/>
            <a:t> et </a:t>
          </a:r>
          <a:r>
            <a:rPr lang="en-US" dirty="0" err="1"/>
            <a:t>décrire</a:t>
          </a:r>
          <a:r>
            <a:rPr lang="en-US" dirty="0"/>
            <a:t> les BDR.</a:t>
          </a:r>
        </a:p>
      </dgm:t>
    </dgm:pt>
    <dgm:pt modelId="{FD9A10BA-3172-4D9E-9172-203AD44E2074}" type="parTrans" cxnId="{BC29DC7F-3B2E-4147-9807-59F66B40E8C7}">
      <dgm:prSet/>
      <dgm:spPr/>
      <dgm:t>
        <a:bodyPr/>
        <a:lstStyle/>
        <a:p>
          <a:endParaRPr lang="en-US"/>
        </a:p>
      </dgm:t>
    </dgm:pt>
    <dgm:pt modelId="{D4559581-9DAB-43CB-8268-EC70BFB5A349}" type="sibTrans" cxnId="{BC29DC7F-3B2E-4147-9807-59F66B40E8C7}">
      <dgm:prSet/>
      <dgm:spPr/>
      <dgm:t>
        <a:bodyPr/>
        <a:lstStyle/>
        <a:p>
          <a:endParaRPr lang="en-US"/>
        </a:p>
      </dgm:t>
    </dgm:pt>
    <dgm:pt modelId="{A66BD253-9F49-9747-9B15-74889ADC966B}" type="pres">
      <dgm:prSet presAssocID="{6397BD11-FB3B-497D-B3B6-99195716AD94}" presName="outerComposite" presStyleCnt="0">
        <dgm:presLayoutVars>
          <dgm:chMax val="5"/>
          <dgm:dir/>
          <dgm:resizeHandles val="exact"/>
        </dgm:presLayoutVars>
      </dgm:prSet>
      <dgm:spPr/>
    </dgm:pt>
    <dgm:pt modelId="{5F641FDF-5D51-C54C-BF2F-876BE137316D}" type="pres">
      <dgm:prSet presAssocID="{6397BD11-FB3B-497D-B3B6-99195716AD94}" presName="dummyMaxCanvas" presStyleCnt="0">
        <dgm:presLayoutVars/>
      </dgm:prSet>
      <dgm:spPr/>
    </dgm:pt>
    <dgm:pt modelId="{0B88BEE5-BA5D-DA45-BF19-14427C774BD7}" type="pres">
      <dgm:prSet presAssocID="{6397BD11-FB3B-497D-B3B6-99195716AD94}" presName="ThreeNodes_1" presStyleLbl="node1" presStyleIdx="0" presStyleCnt="3">
        <dgm:presLayoutVars>
          <dgm:bulletEnabled val="1"/>
        </dgm:presLayoutVars>
      </dgm:prSet>
      <dgm:spPr/>
    </dgm:pt>
    <dgm:pt modelId="{955F6203-AA3E-4B4A-9DF9-B64D5AA65FB5}" type="pres">
      <dgm:prSet presAssocID="{6397BD11-FB3B-497D-B3B6-99195716AD94}" presName="ThreeNodes_2" presStyleLbl="node1" presStyleIdx="1" presStyleCnt="3">
        <dgm:presLayoutVars>
          <dgm:bulletEnabled val="1"/>
        </dgm:presLayoutVars>
      </dgm:prSet>
      <dgm:spPr/>
    </dgm:pt>
    <dgm:pt modelId="{739BBF61-42E1-2347-88EF-06B39599CD2D}" type="pres">
      <dgm:prSet presAssocID="{6397BD11-FB3B-497D-B3B6-99195716AD94}" presName="ThreeNodes_3" presStyleLbl="node1" presStyleIdx="2" presStyleCnt="3">
        <dgm:presLayoutVars>
          <dgm:bulletEnabled val="1"/>
        </dgm:presLayoutVars>
      </dgm:prSet>
      <dgm:spPr/>
    </dgm:pt>
    <dgm:pt modelId="{7AE88C91-2D55-A143-BB91-BEE14DB64122}" type="pres">
      <dgm:prSet presAssocID="{6397BD11-FB3B-497D-B3B6-99195716AD94}" presName="ThreeConn_1-2" presStyleLbl="fgAccFollowNode1" presStyleIdx="0" presStyleCnt="2">
        <dgm:presLayoutVars>
          <dgm:bulletEnabled val="1"/>
        </dgm:presLayoutVars>
      </dgm:prSet>
      <dgm:spPr/>
    </dgm:pt>
    <dgm:pt modelId="{5E9AF01A-36C2-974B-B7DE-8599508EC1F7}" type="pres">
      <dgm:prSet presAssocID="{6397BD11-FB3B-497D-B3B6-99195716AD94}" presName="ThreeConn_2-3" presStyleLbl="fgAccFollowNode1" presStyleIdx="1" presStyleCnt="2">
        <dgm:presLayoutVars>
          <dgm:bulletEnabled val="1"/>
        </dgm:presLayoutVars>
      </dgm:prSet>
      <dgm:spPr/>
    </dgm:pt>
    <dgm:pt modelId="{290B777D-A50D-8744-B4F4-40FD889C1B8A}" type="pres">
      <dgm:prSet presAssocID="{6397BD11-FB3B-497D-B3B6-99195716AD94}" presName="ThreeNodes_1_text" presStyleLbl="node1" presStyleIdx="2" presStyleCnt="3">
        <dgm:presLayoutVars>
          <dgm:bulletEnabled val="1"/>
        </dgm:presLayoutVars>
      </dgm:prSet>
      <dgm:spPr/>
    </dgm:pt>
    <dgm:pt modelId="{A7CA2A1D-89E7-FF4E-9C97-2080A68C092B}" type="pres">
      <dgm:prSet presAssocID="{6397BD11-FB3B-497D-B3B6-99195716AD94}" presName="ThreeNodes_2_text" presStyleLbl="node1" presStyleIdx="2" presStyleCnt="3">
        <dgm:presLayoutVars>
          <dgm:bulletEnabled val="1"/>
        </dgm:presLayoutVars>
      </dgm:prSet>
      <dgm:spPr/>
    </dgm:pt>
    <dgm:pt modelId="{8FCB3EC8-8FBF-7D44-AA80-9D34CDA7463D}" type="pres">
      <dgm:prSet presAssocID="{6397BD11-FB3B-497D-B3B6-99195716AD9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A0CBB20-872D-1A48-BEF3-CB9F3E739CF7}" type="presOf" srcId="{6397BD11-FB3B-497D-B3B6-99195716AD94}" destId="{A66BD253-9F49-9747-9B15-74889ADC966B}" srcOrd="0" destOrd="0" presId="urn:microsoft.com/office/officeart/2005/8/layout/vProcess5"/>
    <dgm:cxn modelId="{39E2A24D-FCCF-2D44-A7CB-5D2E16FA7AB5}" type="presOf" srcId="{C9A6BB8E-7FDD-4E64-BCED-694DA6A9306D}" destId="{955F6203-AA3E-4B4A-9DF9-B64D5AA65FB5}" srcOrd="0" destOrd="0" presId="urn:microsoft.com/office/officeart/2005/8/layout/vProcess5"/>
    <dgm:cxn modelId="{7AB6F861-4F71-3F40-983D-82731D78F470}" type="presOf" srcId="{B3F0FEEB-4F08-4E41-AA53-6A131110C422}" destId="{290B777D-A50D-8744-B4F4-40FD889C1B8A}" srcOrd="1" destOrd="0" presId="urn:microsoft.com/office/officeart/2005/8/layout/vProcess5"/>
    <dgm:cxn modelId="{2C5A4B65-809F-8C46-8147-3C310EDC52B8}" type="presOf" srcId="{C9A6BB8E-7FDD-4E64-BCED-694DA6A9306D}" destId="{A7CA2A1D-89E7-FF4E-9C97-2080A68C092B}" srcOrd="1" destOrd="0" presId="urn:microsoft.com/office/officeart/2005/8/layout/vProcess5"/>
    <dgm:cxn modelId="{F7101568-22EC-BA4D-9820-9301BF2EE043}" type="presOf" srcId="{60E26555-C8B2-4D7D-BB62-81308659B1E6}" destId="{5E9AF01A-36C2-974B-B7DE-8599508EC1F7}" srcOrd="0" destOrd="0" presId="urn:microsoft.com/office/officeart/2005/8/layout/vProcess5"/>
    <dgm:cxn modelId="{BC29DC7F-3B2E-4147-9807-59F66B40E8C7}" srcId="{6397BD11-FB3B-497D-B3B6-99195716AD94}" destId="{6EF5FB62-E378-4966-B335-B8861175A838}" srcOrd="2" destOrd="0" parTransId="{FD9A10BA-3172-4D9E-9172-203AD44E2074}" sibTransId="{D4559581-9DAB-43CB-8268-EC70BFB5A349}"/>
    <dgm:cxn modelId="{3E7F9BC7-5AB6-1D48-8FF1-5512A5899424}" type="presOf" srcId="{44AFFE05-580C-4390-A3E6-F03840416676}" destId="{7AE88C91-2D55-A143-BB91-BEE14DB64122}" srcOrd="0" destOrd="0" presId="urn:microsoft.com/office/officeart/2005/8/layout/vProcess5"/>
    <dgm:cxn modelId="{5F8E60D2-F58E-4C17-8E71-F0B7B6755208}" srcId="{6397BD11-FB3B-497D-B3B6-99195716AD94}" destId="{C9A6BB8E-7FDD-4E64-BCED-694DA6A9306D}" srcOrd="1" destOrd="0" parTransId="{868748C1-8F5B-4158-957D-8D14134EFB79}" sibTransId="{60E26555-C8B2-4D7D-BB62-81308659B1E6}"/>
    <dgm:cxn modelId="{16C4A9D2-C4C5-224D-AE7C-68FDC78F1D39}" type="presOf" srcId="{6EF5FB62-E378-4966-B335-B8861175A838}" destId="{739BBF61-42E1-2347-88EF-06B39599CD2D}" srcOrd="0" destOrd="0" presId="urn:microsoft.com/office/officeart/2005/8/layout/vProcess5"/>
    <dgm:cxn modelId="{7E50CEE2-6D57-7A44-B1FA-5685471F7909}" type="presOf" srcId="{6EF5FB62-E378-4966-B335-B8861175A838}" destId="{8FCB3EC8-8FBF-7D44-AA80-9D34CDA7463D}" srcOrd="1" destOrd="0" presId="urn:microsoft.com/office/officeart/2005/8/layout/vProcess5"/>
    <dgm:cxn modelId="{66BB94E3-5A02-4665-8A91-19839789F09F}" srcId="{6397BD11-FB3B-497D-B3B6-99195716AD94}" destId="{B3F0FEEB-4F08-4E41-AA53-6A131110C422}" srcOrd="0" destOrd="0" parTransId="{888C4F06-EDCE-4E1E-A789-DDDBC45CE748}" sibTransId="{44AFFE05-580C-4390-A3E6-F03840416676}"/>
    <dgm:cxn modelId="{2CDABDF1-D34A-9843-967C-A726AF899635}" type="presOf" srcId="{B3F0FEEB-4F08-4E41-AA53-6A131110C422}" destId="{0B88BEE5-BA5D-DA45-BF19-14427C774BD7}" srcOrd="0" destOrd="0" presId="urn:microsoft.com/office/officeart/2005/8/layout/vProcess5"/>
    <dgm:cxn modelId="{52A3F858-F644-F244-99A9-678A4E683009}" type="presParOf" srcId="{A66BD253-9F49-9747-9B15-74889ADC966B}" destId="{5F641FDF-5D51-C54C-BF2F-876BE137316D}" srcOrd="0" destOrd="0" presId="urn:microsoft.com/office/officeart/2005/8/layout/vProcess5"/>
    <dgm:cxn modelId="{25B86C41-1350-AD45-8E3E-2F313422DE3A}" type="presParOf" srcId="{A66BD253-9F49-9747-9B15-74889ADC966B}" destId="{0B88BEE5-BA5D-DA45-BF19-14427C774BD7}" srcOrd="1" destOrd="0" presId="urn:microsoft.com/office/officeart/2005/8/layout/vProcess5"/>
    <dgm:cxn modelId="{027A6641-CAA1-C24B-A5EC-D3EE641FADC8}" type="presParOf" srcId="{A66BD253-9F49-9747-9B15-74889ADC966B}" destId="{955F6203-AA3E-4B4A-9DF9-B64D5AA65FB5}" srcOrd="2" destOrd="0" presId="urn:microsoft.com/office/officeart/2005/8/layout/vProcess5"/>
    <dgm:cxn modelId="{9CA036F1-707E-4243-90A1-345C117090E4}" type="presParOf" srcId="{A66BD253-9F49-9747-9B15-74889ADC966B}" destId="{739BBF61-42E1-2347-88EF-06B39599CD2D}" srcOrd="3" destOrd="0" presId="urn:microsoft.com/office/officeart/2005/8/layout/vProcess5"/>
    <dgm:cxn modelId="{3B4833C3-5844-E34E-8334-5B97C6B3D191}" type="presParOf" srcId="{A66BD253-9F49-9747-9B15-74889ADC966B}" destId="{7AE88C91-2D55-A143-BB91-BEE14DB64122}" srcOrd="4" destOrd="0" presId="urn:microsoft.com/office/officeart/2005/8/layout/vProcess5"/>
    <dgm:cxn modelId="{831DAAB7-46A6-AA48-83BB-4B55D3C0CBAF}" type="presParOf" srcId="{A66BD253-9F49-9747-9B15-74889ADC966B}" destId="{5E9AF01A-36C2-974B-B7DE-8599508EC1F7}" srcOrd="5" destOrd="0" presId="urn:microsoft.com/office/officeart/2005/8/layout/vProcess5"/>
    <dgm:cxn modelId="{45937175-3E2A-E44D-9C1A-B2D266F48033}" type="presParOf" srcId="{A66BD253-9F49-9747-9B15-74889ADC966B}" destId="{290B777D-A50D-8744-B4F4-40FD889C1B8A}" srcOrd="6" destOrd="0" presId="urn:microsoft.com/office/officeart/2005/8/layout/vProcess5"/>
    <dgm:cxn modelId="{823F72B5-65E8-A44D-B94E-1480EE8D6A52}" type="presParOf" srcId="{A66BD253-9F49-9747-9B15-74889ADC966B}" destId="{A7CA2A1D-89E7-FF4E-9C97-2080A68C092B}" srcOrd="7" destOrd="0" presId="urn:microsoft.com/office/officeart/2005/8/layout/vProcess5"/>
    <dgm:cxn modelId="{0EE9C1BE-35EF-6443-8125-8B9D5F2A64F2}" type="presParOf" srcId="{A66BD253-9F49-9747-9B15-74889ADC966B}" destId="{8FCB3EC8-8FBF-7D44-AA80-9D34CDA7463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7FD700-2B0B-4B7B-A40F-686CF0827C2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97202AE-8C8B-42F0-A08A-5FF7AB6EF382}">
      <dgm:prSet/>
      <dgm:spPr/>
      <dgm:t>
        <a:bodyPr/>
        <a:lstStyle/>
        <a:p>
          <a:r>
            <a:rPr lang="en-US"/>
            <a:t>Standard d’accès aux serveurs de données relationnels, norme ISO.</a:t>
          </a:r>
        </a:p>
      </dgm:t>
    </dgm:pt>
    <dgm:pt modelId="{5BDCF4AA-DEB4-44BD-A50A-2DD1F59BEF2C}" type="parTrans" cxnId="{B8198083-16F4-4D75-B176-F792238C76CC}">
      <dgm:prSet/>
      <dgm:spPr/>
      <dgm:t>
        <a:bodyPr/>
        <a:lstStyle/>
        <a:p>
          <a:endParaRPr lang="en-US"/>
        </a:p>
      </dgm:t>
    </dgm:pt>
    <dgm:pt modelId="{DF947A07-1B20-47B5-8D38-664C3186A828}" type="sibTrans" cxnId="{B8198083-16F4-4D75-B176-F792238C76CC}">
      <dgm:prSet/>
      <dgm:spPr/>
      <dgm:t>
        <a:bodyPr/>
        <a:lstStyle/>
        <a:p>
          <a:endParaRPr lang="en-US"/>
        </a:p>
      </dgm:t>
    </dgm:pt>
    <dgm:pt modelId="{D8ECE163-E35A-4059-A22E-718BB6C0F281}">
      <dgm:prSet/>
      <dgm:spPr/>
      <dgm:t>
        <a:bodyPr/>
        <a:lstStyle/>
        <a:p>
          <a:r>
            <a:rPr lang="en-US"/>
            <a:t>C’est le langage commun de nombreux systèmes commercialisés.</a:t>
          </a:r>
        </a:p>
      </dgm:t>
    </dgm:pt>
    <dgm:pt modelId="{49F55607-7D01-4A4C-88C9-E708F928403B}" type="parTrans" cxnId="{3C5A25AD-4EB8-4625-AA14-9DA7286C3260}">
      <dgm:prSet/>
      <dgm:spPr/>
      <dgm:t>
        <a:bodyPr/>
        <a:lstStyle/>
        <a:p>
          <a:endParaRPr lang="en-US"/>
        </a:p>
      </dgm:t>
    </dgm:pt>
    <dgm:pt modelId="{A26F5DA4-669E-45EF-8AE4-CAE39755F205}" type="sibTrans" cxnId="{3C5A25AD-4EB8-4625-AA14-9DA7286C3260}">
      <dgm:prSet/>
      <dgm:spPr/>
      <dgm:t>
        <a:bodyPr/>
        <a:lstStyle/>
        <a:p>
          <a:endParaRPr lang="en-US"/>
        </a:p>
      </dgm:t>
    </dgm:pt>
    <dgm:pt modelId="{A09ACFFC-51B0-4705-B055-8B701F2176DE}">
      <dgm:prSet/>
      <dgm:spPr/>
      <dgm:t>
        <a:bodyPr/>
        <a:lstStyle/>
        <a:p>
          <a:r>
            <a:rPr lang="en-US"/>
            <a:t>C’est l’interface logiciel/logiciel entre les applications et les BDR.</a:t>
          </a:r>
        </a:p>
      </dgm:t>
    </dgm:pt>
    <dgm:pt modelId="{C31D04D7-4793-487B-818F-AFB05E96AEB7}" type="parTrans" cxnId="{85100A2A-07FD-4898-9CA0-E7FABF63B22B}">
      <dgm:prSet/>
      <dgm:spPr/>
      <dgm:t>
        <a:bodyPr/>
        <a:lstStyle/>
        <a:p>
          <a:endParaRPr lang="en-US"/>
        </a:p>
      </dgm:t>
    </dgm:pt>
    <dgm:pt modelId="{C4DB7FE7-DE3E-48BC-85D0-6530AFB2DD6E}" type="sibTrans" cxnId="{85100A2A-07FD-4898-9CA0-E7FABF63B22B}">
      <dgm:prSet/>
      <dgm:spPr/>
      <dgm:t>
        <a:bodyPr/>
        <a:lstStyle/>
        <a:p>
          <a:endParaRPr lang="en-US"/>
        </a:p>
      </dgm:t>
    </dgm:pt>
    <dgm:pt modelId="{C9C99B2F-75B8-DE42-8E64-7F03D3C9AA9E}" type="pres">
      <dgm:prSet presAssocID="{6B7FD700-2B0B-4B7B-A40F-686CF0827C2C}" presName="linear" presStyleCnt="0">
        <dgm:presLayoutVars>
          <dgm:animLvl val="lvl"/>
          <dgm:resizeHandles val="exact"/>
        </dgm:presLayoutVars>
      </dgm:prSet>
      <dgm:spPr/>
    </dgm:pt>
    <dgm:pt modelId="{DBDC6C39-45B0-BA43-A6C2-4B269351EC6F}" type="pres">
      <dgm:prSet presAssocID="{597202AE-8C8B-42F0-A08A-5FF7AB6EF3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838899-0407-694A-9C6F-E6FE57BEB215}" type="pres">
      <dgm:prSet presAssocID="{DF947A07-1B20-47B5-8D38-664C3186A828}" presName="spacer" presStyleCnt="0"/>
      <dgm:spPr/>
    </dgm:pt>
    <dgm:pt modelId="{D304C161-1676-114D-814A-6543981858E9}" type="pres">
      <dgm:prSet presAssocID="{D8ECE163-E35A-4059-A22E-718BB6C0F28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8A426C-6A49-B34F-A90B-8055CED45A78}" type="pres">
      <dgm:prSet presAssocID="{A26F5DA4-669E-45EF-8AE4-CAE39755F205}" presName="spacer" presStyleCnt="0"/>
      <dgm:spPr/>
    </dgm:pt>
    <dgm:pt modelId="{A97D35F8-004A-9449-820E-563CEE6A307E}" type="pres">
      <dgm:prSet presAssocID="{A09ACFFC-51B0-4705-B055-8B701F2176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B7FC12-B705-9B4D-9B14-E86175DA4E45}" type="presOf" srcId="{A09ACFFC-51B0-4705-B055-8B701F2176DE}" destId="{A97D35F8-004A-9449-820E-563CEE6A307E}" srcOrd="0" destOrd="0" presId="urn:microsoft.com/office/officeart/2005/8/layout/vList2"/>
    <dgm:cxn modelId="{85100A2A-07FD-4898-9CA0-E7FABF63B22B}" srcId="{6B7FD700-2B0B-4B7B-A40F-686CF0827C2C}" destId="{A09ACFFC-51B0-4705-B055-8B701F2176DE}" srcOrd="2" destOrd="0" parTransId="{C31D04D7-4793-487B-818F-AFB05E96AEB7}" sibTransId="{C4DB7FE7-DE3E-48BC-85D0-6530AFB2DD6E}"/>
    <dgm:cxn modelId="{CE783450-AE08-7B45-8D08-F7128D19EF7B}" type="presOf" srcId="{597202AE-8C8B-42F0-A08A-5FF7AB6EF382}" destId="{DBDC6C39-45B0-BA43-A6C2-4B269351EC6F}" srcOrd="0" destOrd="0" presId="urn:microsoft.com/office/officeart/2005/8/layout/vList2"/>
    <dgm:cxn modelId="{B8198083-16F4-4D75-B176-F792238C76CC}" srcId="{6B7FD700-2B0B-4B7B-A40F-686CF0827C2C}" destId="{597202AE-8C8B-42F0-A08A-5FF7AB6EF382}" srcOrd="0" destOrd="0" parTransId="{5BDCF4AA-DEB4-44BD-A50A-2DD1F59BEF2C}" sibTransId="{DF947A07-1B20-47B5-8D38-664C3186A828}"/>
    <dgm:cxn modelId="{002E3BA3-9C52-C64E-BA8B-48670D5383E0}" type="presOf" srcId="{D8ECE163-E35A-4059-A22E-718BB6C0F281}" destId="{D304C161-1676-114D-814A-6543981858E9}" srcOrd="0" destOrd="0" presId="urn:microsoft.com/office/officeart/2005/8/layout/vList2"/>
    <dgm:cxn modelId="{3C5A25AD-4EB8-4625-AA14-9DA7286C3260}" srcId="{6B7FD700-2B0B-4B7B-A40F-686CF0827C2C}" destId="{D8ECE163-E35A-4059-A22E-718BB6C0F281}" srcOrd="1" destOrd="0" parTransId="{49F55607-7D01-4A4C-88C9-E708F928403B}" sibTransId="{A26F5DA4-669E-45EF-8AE4-CAE39755F205}"/>
    <dgm:cxn modelId="{53E426F8-E772-D548-948B-83B95133A707}" type="presOf" srcId="{6B7FD700-2B0B-4B7B-A40F-686CF0827C2C}" destId="{C9C99B2F-75B8-DE42-8E64-7F03D3C9AA9E}" srcOrd="0" destOrd="0" presId="urn:microsoft.com/office/officeart/2005/8/layout/vList2"/>
    <dgm:cxn modelId="{B7B2D170-AD02-FF46-BE88-6FDAA40B91AE}" type="presParOf" srcId="{C9C99B2F-75B8-DE42-8E64-7F03D3C9AA9E}" destId="{DBDC6C39-45B0-BA43-A6C2-4B269351EC6F}" srcOrd="0" destOrd="0" presId="urn:microsoft.com/office/officeart/2005/8/layout/vList2"/>
    <dgm:cxn modelId="{43EB3036-D52F-F745-BE76-9EF27647084A}" type="presParOf" srcId="{C9C99B2F-75B8-DE42-8E64-7F03D3C9AA9E}" destId="{5C838899-0407-694A-9C6F-E6FE57BEB215}" srcOrd="1" destOrd="0" presId="urn:microsoft.com/office/officeart/2005/8/layout/vList2"/>
    <dgm:cxn modelId="{C9A61F88-1B33-834B-986F-3D1F34967ADC}" type="presParOf" srcId="{C9C99B2F-75B8-DE42-8E64-7F03D3C9AA9E}" destId="{D304C161-1676-114D-814A-6543981858E9}" srcOrd="2" destOrd="0" presId="urn:microsoft.com/office/officeart/2005/8/layout/vList2"/>
    <dgm:cxn modelId="{AA58681D-B436-F743-96BF-BAD165F211C2}" type="presParOf" srcId="{C9C99B2F-75B8-DE42-8E64-7F03D3C9AA9E}" destId="{F28A426C-6A49-B34F-A90B-8055CED45A78}" srcOrd="3" destOrd="0" presId="urn:microsoft.com/office/officeart/2005/8/layout/vList2"/>
    <dgm:cxn modelId="{D9C428EE-39EB-CA44-8F8B-2F76F597949A}" type="presParOf" srcId="{C9C99B2F-75B8-DE42-8E64-7F03D3C9AA9E}" destId="{A97D35F8-004A-9449-820E-563CEE6A30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5A38EE-31B8-964D-AD21-47EC86C340EB}" type="doc">
      <dgm:prSet loTypeId="urn:microsoft.com/office/officeart/2005/8/layout/hProcess10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fr-FR"/>
        </a:p>
      </dgm:t>
    </dgm:pt>
    <dgm:pt modelId="{30704D83-03D2-A44E-945E-8EE5F772494E}">
      <dgm:prSet phldrT="[Texte]"/>
      <dgm:spPr/>
      <dgm:t>
        <a:bodyPr/>
        <a:lstStyle/>
        <a:p>
          <a:r>
            <a:rPr lang="fr-FR" dirty="0"/>
            <a:t>Lister les contraintes de ma BDD</a:t>
          </a:r>
        </a:p>
      </dgm:t>
    </dgm:pt>
    <dgm:pt modelId="{558D0E34-C636-5241-BC6F-098325A5471A}" type="parTrans" cxnId="{7CDC393F-79AE-9141-AB1C-55486AAA6DCA}">
      <dgm:prSet/>
      <dgm:spPr/>
      <dgm:t>
        <a:bodyPr/>
        <a:lstStyle/>
        <a:p>
          <a:endParaRPr lang="fr-FR"/>
        </a:p>
      </dgm:t>
    </dgm:pt>
    <dgm:pt modelId="{4EFF0615-050F-D54F-BCB3-DFFADB859C2A}" type="sibTrans" cxnId="{7CDC393F-79AE-9141-AB1C-55486AAA6DCA}">
      <dgm:prSet/>
      <dgm:spPr/>
      <dgm:t>
        <a:bodyPr/>
        <a:lstStyle/>
        <a:p>
          <a:endParaRPr lang="fr-FR"/>
        </a:p>
      </dgm:t>
    </dgm:pt>
    <dgm:pt modelId="{4B67F8A4-894B-0C4E-A822-02559179B333}">
      <dgm:prSet phldrT="[Texte]"/>
      <dgm:spPr/>
      <dgm:t>
        <a:bodyPr/>
        <a:lstStyle/>
        <a:p>
          <a:r>
            <a:rPr lang="fr-FR" dirty="0"/>
            <a:t>Concevoir un schéma relationnel</a:t>
          </a:r>
        </a:p>
      </dgm:t>
    </dgm:pt>
    <dgm:pt modelId="{8F1FD96D-3C5F-1F47-8510-D67BDFABB8FC}" type="parTrans" cxnId="{0DA6BA15-15C9-A641-91A2-6E09FBF010EC}">
      <dgm:prSet/>
      <dgm:spPr/>
      <dgm:t>
        <a:bodyPr/>
        <a:lstStyle/>
        <a:p>
          <a:endParaRPr lang="fr-FR"/>
        </a:p>
      </dgm:t>
    </dgm:pt>
    <dgm:pt modelId="{F36606C0-B445-1E4F-91DE-8C9D4D901FD7}" type="sibTrans" cxnId="{0DA6BA15-15C9-A641-91A2-6E09FBF010EC}">
      <dgm:prSet/>
      <dgm:spPr/>
      <dgm:t>
        <a:bodyPr/>
        <a:lstStyle/>
        <a:p>
          <a:endParaRPr lang="fr-FR"/>
        </a:p>
      </dgm:t>
    </dgm:pt>
    <dgm:pt modelId="{A5EFF6AC-F7EF-034D-9EAC-9555736D55B8}">
      <dgm:prSet phldrT="[Texte]"/>
      <dgm:spPr/>
      <dgm:t>
        <a:bodyPr/>
        <a:lstStyle/>
        <a:p>
          <a:r>
            <a:rPr lang="fr-FR" dirty="0"/>
            <a:t>Réaliser ma BDD à l'aide SGBDD</a:t>
          </a:r>
        </a:p>
      </dgm:t>
    </dgm:pt>
    <dgm:pt modelId="{0F82C09C-C9A7-134E-8C58-5A0ADE7AF942}" type="parTrans" cxnId="{F9FE75BF-3E99-0648-A232-A8EB6BE90A2A}">
      <dgm:prSet/>
      <dgm:spPr/>
      <dgm:t>
        <a:bodyPr/>
        <a:lstStyle/>
        <a:p>
          <a:endParaRPr lang="fr-FR"/>
        </a:p>
      </dgm:t>
    </dgm:pt>
    <dgm:pt modelId="{1C0C6AAD-3A18-4E4A-AA27-7DE1EBC1AAA0}" type="sibTrans" cxnId="{F9FE75BF-3E99-0648-A232-A8EB6BE90A2A}">
      <dgm:prSet/>
      <dgm:spPr/>
      <dgm:t>
        <a:bodyPr/>
        <a:lstStyle/>
        <a:p>
          <a:endParaRPr lang="fr-FR"/>
        </a:p>
      </dgm:t>
    </dgm:pt>
    <dgm:pt modelId="{38D4B7E0-E490-4341-BF68-3872B5CB2DF6}">
      <dgm:prSet/>
      <dgm:spPr/>
      <dgm:t>
        <a:bodyPr/>
        <a:lstStyle/>
        <a:p>
          <a:r>
            <a:rPr lang="fr-FR" dirty="0"/>
            <a:t>Concevoir un schéma Entité Association</a:t>
          </a:r>
        </a:p>
      </dgm:t>
    </dgm:pt>
    <dgm:pt modelId="{1323A7D0-1008-4A45-B792-055828906DDA}" type="parTrans" cxnId="{345F07DC-7C1F-F245-AE41-F50863AD88EC}">
      <dgm:prSet/>
      <dgm:spPr/>
      <dgm:t>
        <a:bodyPr/>
        <a:lstStyle/>
        <a:p>
          <a:endParaRPr lang="fr-FR"/>
        </a:p>
      </dgm:t>
    </dgm:pt>
    <dgm:pt modelId="{C2376151-1FBB-CC4E-93C9-D877DADC06F6}" type="sibTrans" cxnId="{345F07DC-7C1F-F245-AE41-F50863AD88EC}">
      <dgm:prSet/>
      <dgm:spPr/>
      <dgm:t>
        <a:bodyPr/>
        <a:lstStyle/>
        <a:p>
          <a:endParaRPr lang="fr-FR"/>
        </a:p>
      </dgm:t>
    </dgm:pt>
    <dgm:pt modelId="{674B499D-2640-1E43-9915-9D1C7C99F813}" type="pres">
      <dgm:prSet presAssocID="{1A5A38EE-31B8-964D-AD21-47EC86C340EB}" presName="Name0" presStyleCnt="0">
        <dgm:presLayoutVars>
          <dgm:dir/>
          <dgm:resizeHandles val="exact"/>
        </dgm:presLayoutVars>
      </dgm:prSet>
      <dgm:spPr/>
    </dgm:pt>
    <dgm:pt modelId="{25072689-770F-1D4F-A73F-864864093712}" type="pres">
      <dgm:prSet presAssocID="{30704D83-03D2-A44E-945E-8EE5F772494E}" presName="composite" presStyleCnt="0"/>
      <dgm:spPr/>
    </dgm:pt>
    <dgm:pt modelId="{C2B83BCB-1E63-2D43-B9D3-B39BEF8B39BA}" type="pres">
      <dgm:prSet presAssocID="{30704D83-03D2-A44E-945E-8EE5F772494E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9834037A-CAF8-1E45-B926-37B2C2480DB1}" type="pres">
      <dgm:prSet presAssocID="{30704D83-03D2-A44E-945E-8EE5F772494E}" presName="txNode" presStyleLbl="node1" presStyleIdx="0" presStyleCnt="4">
        <dgm:presLayoutVars>
          <dgm:bulletEnabled val="1"/>
        </dgm:presLayoutVars>
      </dgm:prSet>
      <dgm:spPr/>
    </dgm:pt>
    <dgm:pt modelId="{13900DCF-1CC7-0D47-B2FD-15FC344FD28D}" type="pres">
      <dgm:prSet presAssocID="{4EFF0615-050F-D54F-BCB3-DFFADB859C2A}" presName="sibTrans" presStyleLbl="sibTrans2D1" presStyleIdx="0" presStyleCnt="3"/>
      <dgm:spPr/>
    </dgm:pt>
    <dgm:pt modelId="{308B152C-24E4-9C44-A2A0-ED5D9D414465}" type="pres">
      <dgm:prSet presAssocID="{4EFF0615-050F-D54F-BCB3-DFFADB859C2A}" presName="connTx" presStyleLbl="sibTrans2D1" presStyleIdx="0" presStyleCnt="3"/>
      <dgm:spPr/>
    </dgm:pt>
    <dgm:pt modelId="{5E84EB7A-8526-F448-BDD4-720874760FB7}" type="pres">
      <dgm:prSet presAssocID="{38D4B7E0-E490-4341-BF68-3872B5CB2DF6}" presName="composite" presStyleCnt="0"/>
      <dgm:spPr/>
    </dgm:pt>
    <dgm:pt modelId="{2D0863CA-4EC6-BA43-8679-5E98BBA3D4F6}" type="pres">
      <dgm:prSet presAssocID="{38D4B7E0-E490-4341-BF68-3872B5CB2DF6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D2325602-E83A-804D-BE6B-E8B52370C11A}" type="pres">
      <dgm:prSet presAssocID="{38D4B7E0-E490-4341-BF68-3872B5CB2DF6}" presName="txNode" presStyleLbl="node1" presStyleIdx="1" presStyleCnt="4">
        <dgm:presLayoutVars>
          <dgm:bulletEnabled val="1"/>
        </dgm:presLayoutVars>
      </dgm:prSet>
      <dgm:spPr/>
    </dgm:pt>
    <dgm:pt modelId="{075AE466-8CF1-EE42-ADBE-644448ED3668}" type="pres">
      <dgm:prSet presAssocID="{C2376151-1FBB-CC4E-93C9-D877DADC06F6}" presName="sibTrans" presStyleLbl="sibTrans2D1" presStyleIdx="1" presStyleCnt="3"/>
      <dgm:spPr/>
    </dgm:pt>
    <dgm:pt modelId="{EF00885C-D081-814B-A9F7-5E5957884B82}" type="pres">
      <dgm:prSet presAssocID="{C2376151-1FBB-CC4E-93C9-D877DADC06F6}" presName="connTx" presStyleLbl="sibTrans2D1" presStyleIdx="1" presStyleCnt="3"/>
      <dgm:spPr/>
    </dgm:pt>
    <dgm:pt modelId="{20236378-B7FF-7D4B-8DBB-8DB5BE0CC496}" type="pres">
      <dgm:prSet presAssocID="{4B67F8A4-894B-0C4E-A822-02559179B333}" presName="composite" presStyleCnt="0"/>
      <dgm:spPr/>
    </dgm:pt>
    <dgm:pt modelId="{3A47EB64-3A1C-8046-A99B-01A8ED44E7DD}" type="pres">
      <dgm:prSet presAssocID="{4B67F8A4-894B-0C4E-A822-02559179B333}" presName="imagSh" presStyleLbl="bgImgPlace1" presStyleIdx="2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6AB611FB-5B47-8641-85CD-6D04A8159E2F}" type="pres">
      <dgm:prSet presAssocID="{4B67F8A4-894B-0C4E-A822-02559179B333}" presName="txNode" presStyleLbl="node1" presStyleIdx="2" presStyleCnt="4">
        <dgm:presLayoutVars>
          <dgm:bulletEnabled val="1"/>
        </dgm:presLayoutVars>
      </dgm:prSet>
      <dgm:spPr/>
    </dgm:pt>
    <dgm:pt modelId="{CCF024DF-ABD1-1140-8D2E-6284125234ED}" type="pres">
      <dgm:prSet presAssocID="{F36606C0-B445-1E4F-91DE-8C9D4D901FD7}" presName="sibTrans" presStyleLbl="sibTrans2D1" presStyleIdx="2" presStyleCnt="3"/>
      <dgm:spPr/>
    </dgm:pt>
    <dgm:pt modelId="{42953420-ABAE-0246-BCFD-B51C28243098}" type="pres">
      <dgm:prSet presAssocID="{F36606C0-B445-1E4F-91DE-8C9D4D901FD7}" presName="connTx" presStyleLbl="sibTrans2D1" presStyleIdx="2" presStyleCnt="3"/>
      <dgm:spPr/>
    </dgm:pt>
    <dgm:pt modelId="{55CD5088-D648-9A4C-AF36-F141E8E2EB2A}" type="pres">
      <dgm:prSet presAssocID="{A5EFF6AC-F7EF-034D-9EAC-9555736D55B8}" presName="composite" presStyleCnt="0"/>
      <dgm:spPr/>
    </dgm:pt>
    <dgm:pt modelId="{BFBD7125-1C7B-C14A-A27C-6136BB093A3D}" type="pres">
      <dgm:prSet presAssocID="{A5EFF6AC-F7EF-034D-9EAC-9555736D55B8}" presName="imagSh" presStyleLbl="bgImgPlace1" presStyleIdx="3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5000" r="-95000"/>
          </a:stretch>
        </a:blipFill>
      </dgm:spPr>
    </dgm:pt>
    <dgm:pt modelId="{F62E50F5-321C-1747-BAD5-4820B623F77A}" type="pres">
      <dgm:prSet presAssocID="{A5EFF6AC-F7EF-034D-9EAC-9555736D55B8}" presName="txNode" presStyleLbl="node1" presStyleIdx="3" presStyleCnt="4">
        <dgm:presLayoutVars>
          <dgm:bulletEnabled val="1"/>
        </dgm:presLayoutVars>
      </dgm:prSet>
      <dgm:spPr/>
    </dgm:pt>
  </dgm:ptLst>
  <dgm:cxnLst>
    <dgm:cxn modelId="{0DA6BA15-15C9-A641-91A2-6E09FBF010EC}" srcId="{1A5A38EE-31B8-964D-AD21-47EC86C340EB}" destId="{4B67F8A4-894B-0C4E-A822-02559179B333}" srcOrd="2" destOrd="0" parTransId="{8F1FD96D-3C5F-1F47-8510-D67BDFABB8FC}" sibTransId="{F36606C0-B445-1E4F-91DE-8C9D4D901FD7}"/>
    <dgm:cxn modelId="{F0F59639-57D3-0D42-A4E5-93A41C464BEF}" type="presOf" srcId="{4B67F8A4-894B-0C4E-A822-02559179B333}" destId="{6AB611FB-5B47-8641-85CD-6D04A8159E2F}" srcOrd="0" destOrd="0" presId="urn:microsoft.com/office/officeart/2005/8/layout/hProcess10"/>
    <dgm:cxn modelId="{7CDC393F-79AE-9141-AB1C-55486AAA6DCA}" srcId="{1A5A38EE-31B8-964D-AD21-47EC86C340EB}" destId="{30704D83-03D2-A44E-945E-8EE5F772494E}" srcOrd="0" destOrd="0" parTransId="{558D0E34-C636-5241-BC6F-098325A5471A}" sibTransId="{4EFF0615-050F-D54F-BCB3-DFFADB859C2A}"/>
    <dgm:cxn modelId="{D0527C4E-B341-9748-BB7B-950EEECB3767}" type="presOf" srcId="{4EFF0615-050F-D54F-BCB3-DFFADB859C2A}" destId="{13900DCF-1CC7-0D47-B2FD-15FC344FD28D}" srcOrd="0" destOrd="0" presId="urn:microsoft.com/office/officeart/2005/8/layout/hProcess10"/>
    <dgm:cxn modelId="{4FB35A64-6B6E-5646-B593-3B50F1630846}" type="presOf" srcId="{F36606C0-B445-1E4F-91DE-8C9D4D901FD7}" destId="{CCF024DF-ABD1-1140-8D2E-6284125234ED}" srcOrd="0" destOrd="0" presId="urn:microsoft.com/office/officeart/2005/8/layout/hProcess10"/>
    <dgm:cxn modelId="{48F4AA7E-8C47-2B4C-8D7D-62798B58C4D6}" type="presOf" srcId="{A5EFF6AC-F7EF-034D-9EAC-9555736D55B8}" destId="{F62E50F5-321C-1747-BAD5-4820B623F77A}" srcOrd="0" destOrd="0" presId="urn:microsoft.com/office/officeart/2005/8/layout/hProcess10"/>
    <dgm:cxn modelId="{1FA9F09A-3182-9A4C-A59D-D6602F20816E}" type="presOf" srcId="{4EFF0615-050F-D54F-BCB3-DFFADB859C2A}" destId="{308B152C-24E4-9C44-A2A0-ED5D9D414465}" srcOrd="1" destOrd="0" presId="urn:microsoft.com/office/officeart/2005/8/layout/hProcess10"/>
    <dgm:cxn modelId="{650D7BB5-8CC4-CA46-A96A-6211E9BACBA0}" type="presOf" srcId="{30704D83-03D2-A44E-945E-8EE5F772494E}" destId="{9834037A-CAF8-1E45-B926-37B2C2480DB1}" srcOrd="0" destOrd="0" presId="urn:microsoft.com/office/officeart/2005/8/layout/hProcess10"/>
    <dgm:cxn modelId="{F9FE75BF-3E99-0648-A232-A8EB6BE90A2A}" srcId="{1A5A38EE-31B8-964D-AD21-47EC86C340EB}" destId="{A5EFF6AC-F7EF-034D-9EAC-9555736D55B8}" srcOrd="3" destOrd="0" parTransId="{0F82C09C-C9A7-134E-8C58-5A0ADE7AF942}" sibTransId="{1C0C6AAD-3A18-4E4A-AA27-7DE1EBC1AAA0}"/>
    <dgm:cxn modelId="{E4DD10C7-9268-1D4F-8C90-FE3F4A064F51}" type="presOf" srcId="{C2376151-1FBB-CC4E-93C9-D877DADC06F6}" destId="{075AE466-8CF1-EE42-ADBE-644448ED3668}" srcOrd="0" destOrd="0" presId="urn:microsoft.com/office/officeart/2005/8/layout/hProcess10"/>
    <dgm:cxn modelId="{85BE8AC7-DB22-9D4E-A6B2-242BE83C0A3E}" type="presOf" srcId="{C2376151-1FBB-CC4E-93C9-D877DADC06F6}" destId="{EF00885C-D081-814B-A9F7-5E5957884B82}" srcOrd="1" destOrd="0" presId="urn:microsoft.com/office/officeart/2005/8/layout/hProcess10"/>
    <dgm:cxn modelId="{345F07DC-7C1F-F245-AE41-F50863AD88EC}" srcId="{1A5A38EE-31B8-964D-AD21-47EC86C340EB}" destId="{38D4B7E0-E490-4341-BF68-3872B5CB2DF6}" srcOrd="1" destOrd="0" parTransId="{1323A7D0-1008-4A45-B792-055828906DDA}" sibTransId="{C2376151-1FBB-CC4E-93C9-D877DADC06F6}"/>
    <dgm:cxn modelId="{01E895DC-C9E7-064C-96FC-42119EC7CD02}" type="presOf" srcId="{F36606C0-B445-1E4F-91DE-8C9D4D901FD7}" destId="{42953420-ABAE-0246-BCFD-B51C28243098}" srcOrd="1" destOrd="0" presId="urn:microsoft.com/office/officeart/2005/8/layout/hProcess10"/>
    <dgm:cxn modelId="{EBD9D7DF-291C-084C-B5E1-035A99B5A8A5}" type="presOf" srcId="{1A5A38EE-31B8-964D-AD21-47EC86C340EB}" destId="{674B499D-2640-1E43-9915-9D1C7C99F813}" srcOrd="0" destOrd="0" presId="urn:microsoft.com/office/officeart/2005/8/layout/hProcess10"/>
    <dgm:cxn modelId="{85F76EFA-319C-9846-99EA-65417B76B96D}" type="presOf" srcId="{38D4B7E0-E490-4341-BF68-3872B5CB2DF6}" destId="{D2325602-E83A-804D-BE6B-E8B52370C11A}" srcOrd="0" destOrd="0" presId="urn:microsoft.com/office/officeart/2005/8/layout/hProcess10"/>
    <dgm:cxn modelId="{86DB28A5-D8D7-8C47-B10D-1E88B30B2818}" type="presParOf" srcId="{674B499D-2640-1E43-9915-9D1C7C99F813}" destId="{25072689-770F-1D4F-A73F-864864093712}" srcOrd="0" destOrd="0" presId="urn:microsoft.com/office/officeart/2005/8/layout/hProcess10"/>
    <dgm:cxn modelId="{6189A231-EB5F-5840-AC3A-10058BFEF623}" type="presParOf" srcId="{25072689-770F-1D4F-A73F-864864093712}" destId="{C2B83BCB-1E63-2D43-B9D3-B39BEF8B39BA}" srcOrd="0" destOrd="0" presId="urn:microsoft.com/office/officeart/2005/8/layout/hProcess10"/>
    <dgm:cxn modelId="{E7AC1A37-0A4A-104D-A284-B726E63D06AA}" type="presParOf" srcId="{25072689-770F-1D4F-A73F-864864093712}" destId="{9834037A-CAF8-1E45-B926-37B2C2480DB1}" srcOrd="1" destOrd="0" presId="urn:microsoft.com/office/officeart/2005/8/layout/hProcess10"/>
    <dgm:cxn modelId="{FEA201AB-DB9B-E44F-86ED-A00388579F98}" type="presParOf" srcId="{674B499D-2640-1E43-9915-9D1C7C99F813}" destId="{13900DCF-1CC7-0D47-B2FD-15FC344FD28D}" srcOrd="1" destOrd="0" presId="urn:microsoft.com/office/officeart/2005/8/layout/hProcess10"/>
    <dgm:cxn modelId="{16838B16-92BC-0541-A6EB-BCE1172F8DC4}" type="presParOf" srcId="{13900DCF-1CC7-0D47-B2FD-15FC344FD28D}" destId="{308B152C-24E4-9C44-A2A0-ED5D9D414465}" srcOrd="0" destOrd="0" presId="urn:microsoft.com/office/officeart/2005/8/layout/hProcess10"/>
    <dgm:cxn modelId="{485133B5-2221-A845-BAD0-C66E4C3B7840}" type="presParOf" srcId="{674B499D-2640-1E43-9915-9D1C7C99F813}" destId="{5E84EB7A-8526-F448-BDD4-720874760FB7}" srcOrd="2" destOrd="0" presId="urn:microsoft.com/office/officeart/2005/8/layout/hProcess10"/>
    <dgm:cxn modelId="{21575A3F-88C4-3E4A-8D97-4B32ABEE211E}" type="presParOf" srcId="{5E84EB7A-8526-F448-BDD4-720874760FB7}" destId="{2D0863CA-4EC6-BA43-8679-5E98BBA3D4F6}" srcOrd="0" destOrd="0" presId="urn:microsoft.com/office/officeart/2005/8/layout/hProcess10"/>
    <dgm:cxn modelId="{AD701EC2-BADD-F442-8AC9-F4415118AA46}" type="presParOf" srcId="{5E84EB7A-8526-F448-BDD4-720874760FB7}" destId="{D2325602-E83A-804D-BE6B-E8B52370C11A}" srcOrd="1" destOrd="0" presId="urn:microsoft.com/office/officeart/2005/8/layout/hProcess10"/>
    <dgm:cxn modelId="{D366B9C9-EBBD-AD40-B2B0-74529FA47D47}" type="presParOf" srcId="{674B499D-2640-1E43-9915-9D1C7C99F813}" destId="{075AE466-8CF1-EE42-ADBE-644448ED3668}" srcOrd="3" destOrd="0" presId="urn:microsoft.com/office/officeart/2005/8/layout/hProcess10"/>
    <dgm:cxn modelId="{3B3BD4C0-24A1-2543-9866-77DAC5A0E0C5}" type="presParOf" srcId="{075AE466-8CF1-EE42-ADBE-644448ED3668}" destId="{EF00885C-D081-814B-A9F7-5E5957884B82}" srcOrd="0" destOrd="0" presId="urn:microsoft.com/office/officeart/2005/8/layout/hProcess10"/>
    <dgm:cxn modelId="{7DC9A7F4-5119-1E41-85E6-3C4F54BFD1C4}" type="presParOf" srcId="{674B499D-2640-1E43-9915-9D1C7C99F813}" destId="{20236378-B7FF-7D4B-8DBB-8DB5BE0CC496}" srcOrd="4" destOrd="0" presId="urn:microsoft.com/office/officeart/2005/8/layout/hProcess10"/>
    <dgm:cxn modelId="{D25B8C87-9F8C-4540-9BEE-23F6E96996D6}" type="presParOf" srcId="{20236378-B7FF-7D4B-8DBB-8DB5BE0CC496}" destId="{3A47EB64-3A1C-8046-A99B-01A8ED44E7DD}" srcOrd="0" destOrd="0" presId="urn:microsoft.com/office/officeart/2005/8/layout/hProcess10"/>
    <dgm:cxn modelId="{00BF698B-20DB-0E4F-977D-FD016BD03F4B}" type="presParOf" srcId="{20236378-B7FF-7D4B-8DBB-8DB5BE0CC496}" destId="{6AB611FB-5B47-8641-85CD-6D04A8159E2F}" srcOrd="1" destOrd="0" presId="urn:microsoft.com/office/officeart/2005/8/layout/hProcess10"/>
    <dgm:cxn modelId="{49D323A1-0F82-A846-BCBC-F13107B9C60C}" type="presParOf" srcId="{674B499D-2640-1E43-9915-9D1C7C99F813}" destId="{CCF024DF-ABD1-1140-8D2E-6284125234ED}" srcOrd="5" destOrd="0" presId="urn:microsoft.com/office/officeart/2005/8/layout/hProcess10"/>
    <dgm:cxn modelId="{4BFAD22E-DCB4-4D44-B5C2-AE5FF575D457}" type="presParOf" srcId="{CCF024DF-ABD1-1140-8D2E-6284125234ED}" destId="{42953420-ABAE-0246-BCFD-B51C28243098}" srcOrd="0" destOrd="0" presId="urn:microsoft.com/office/officeart/2005/8/layout/hProcess10"/>
    <dgm:cxn modelId="{76A97D92-945D-5E4F-8955-4C475DD97611}" type="presParOf" srcId="{674B499D-2640-1E43-9915-9D1C7C99F813}" destId="{55CD5088-D648-9A4C-AF36-F141E8E2EB2A}" srcOrd="6" destOrd="0" presId="urn:microsoft.com/office/officeart/2005/8/layout/hProcess10"/>
    <dgm:cxn modelId="{9384DAC4-4BAB-3247-9B56-F6265C71F0C9}" type="presParOf" srcId="{55CD5088-D648-9A4C-AF36-F141E8E2EB2A}" destId="{BFBD7125-1C7B-C14A-A27C-6136BB093A3D}" srcOrd="0" destOrd="0" presId="urn:microsoft.com/office/officeart/2005/8/layout/hProcess10"/>
    <dgm:cxn modelId="{168F021C-EE45-E74F-9121-EA1288AF337B}" type="presParOf" srcId="{55CD5088-D648-9A4C-AF36-F141E8E2EB2A}" destId="{F62E50F5-321C-1747-BAD5-4820B623F77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0C09D1-6C56-4C5E-A24E-A196DA74605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3F0858-B45D-4622-9820-00CD728F679E}">
      <dgm:prSet/>
      <dgm:spPr/>
      <dgm:t>
        <a:bodyPr/>
        <a:lstStyle/>
        <a:p>
          <a:r>
            <a:rPr lang="fr-FR" dirty="0"/>
            <a:t>Mac : https://</a:t>
          </a:r>
          <a:r>
            <a:rPr lang="fr-FR" dirty="0" err="1"/>
            <a:t>capitainewp.io</a:t>
          </a:r>
          <a:r>
            <a:rPr lang="fr-FR" dirty="0"/>
            <a:t>/formations/</a:t>
          </a:r>
          <a:r>
            <a:rPr lang="fr-FR" dirty="0" err="1"/>
            <a:t>developper-theme-wordpress</a:t>
          </a:r>
          <a:r>
            <a:rPr lang="fr-FR" dirty="0"/>
            <a:t>/serveur-local-</a:t>
          </a:r>
          <a:r>
            <a:rPr lang="fr-FR" dirty="0" err="1"/>
            <a:t>mamp</a:t>
          </a:r>
          <a:r>
            <a:rPr lang="fr-FR" dirty="0"/>
            <a:t>/</a:t>
          </a:r>
          <a:endParaRPr lang="en-US" dirty="0"/>
        </a:p>
      </dgm:t>
    </dgm:pt>
    <dgm:pt modelId="{C5F9FDC1-09A8-479D-951E-7B337A96657A}" type="parTrans" cxnId="{F2C8AB90-9398-4D39-9719-F3951FCA295C}">
      <dgm:prSet/>
      <dgm:spPr/>
      <dgm:t>
        <a:bodyPr/>
        <a:lstStyle/>
        <a:p>
          <a:endParaRPr lang="en-US"/>
        </a:p>
      </dgm:t>
    </dgm:pt>
    <dgm:pt modelId="{BCEE26DC-886F-4611-84AD-925B2F5D8EEA}" type="sibTrans" cxnId="{F2C8AB90-9398-4D39-9719-F3951FCA295C}">
      <dgm:prSet/>
      <dgm:spPr/>
      <dgm:t>
        <a:bodyPr/>
        <a:lstStyle/>
        <a:p>
          <a:endParaRPr lang="en-US"/>
        </a:p>
      </dgm:t>
    </dgm:pt>
    <dgm:pt modelId="{7756EBFE-4D97-49ED-88D5-80D7906F6C31}">
      <dgm:prSet/>
      <dgm:spPr/>
      <dgm:t>
        <a:bodyPr/>
        <a:lstStyle/>
        <a:p>
          <a:r>
            <a:rPr lang="fr-FR" dirty="0"/>
            <a:t>Windows : https://</a:t>
          </a:r>
          <a:r>
            <a:rPr lang="fr-FR" dirty="0" err="1"/>
            <a:t>www.ionos.fr</a:t>
          </a:r>
          <a:r>
            <a:rPr lang="fr-FR" dirty="0"/>
            <a:t>/</a:t>
          </a:r>
          <a:r>
            <a:rPr lang="fr-FR" dirty="0" err="1"/>
            <a:t>digitalguide</a:t>
          </a:r>
          <a:r>
            <a:rPr lang="fr-FR" dirty="0"/>
            <a:t>/serveur/outils/tutoriel-</a:t>
          </a:r>
          <a:r>
            <a:rPr lang="fr-FR" dirty="0" err="1"/>
            <a:t>xampp</a:t>
          </a:r>
          <a:r>
            <a:rPr lang="fr-FR" dirty="0"/>
            <a:t>-</a:t>
          </a:r>
          <a:r>
            <a:rPr lang="fr-FR" dirty="0" err="1"/>
            <a:t>creer</a:t>
          </a:r>
          <a:r>
            <a:rPr lang="fr-FR" dirty="0"/>
            <a:t>-un-serveur-de-test-local/</a:t>
          </a:r>
          <a:endParaRPr lang="en-US" dirty="0"/>
        </a:p>
      </dgm:t>
    </dgm:pt>
    <dgm:pt modelId="{5703FDF5-DFC9-4ED3-91C1-8BE301779A37}" type="parTrans" cxnId="{37B0B82A-BEAC-4071-9B33-ECB95A6340B2}">
      <dgm:prSet/>
      <dgm:spPr/>
      <dgm:t>
        <a:bodyPr/>
        <a:lstStyle/>
        <a:p>
          <a:endParaRPr lang="en-US"/>
        </a:p>
      </dgm:t>
    </dgm:pt>
    <dgm:pt modelId="{6DC22739-F4DB-44C1-A7F5-BE2A186D5015}" type="sibTrans" cxnId="{37B0B82A-BEAC-4071-9B33-ECB95A6340B2}">
      <dgm:prSet/>
      <dgm:spPr/>
      <dgm:t>
        <a:bodyPr/>
        <a:lstStyle/>
        <a:p>
          <a:endParaRPr lang="en-US"/>
        </a:p>
      </dgm:t>
    </dgm:pt>
    <dgm:pt modelId="{34690663-36AB-43C2-B4C8-EE167F660BDE}">
      <dgm:prSet/>
      <dgm:spPr/>
      <dgm:t>
        <a:bodyPr/>
        <a:lstStyle/>
        <a:p>
          <a:r>
            <a:rPr lang="fr-FR" dirty="0"/>
            <a:t>Linux : https://</a:t>
          </a:r>
          <a:r>
            <a:rPr lang="fr-FR" dirty="0" err="1"/>
            <a:t>kinsta.com</a:t>
          </a:r>
          <a:r>
            <a:rPr lang="fr-FR" dirty="0"/>
            <a:t>/</a:t>
          </a:r>
          <a:r>
            <a:rPr lang="fr-FR" dirty="0" err="1"/>
            <a:t>fr</a:t>
          </a:r>
          <a:r>
            <a:rPr lang="fr-FR" dirty="0"/>
            <a:t>/blog/installer-</a:t>
          </a:r>
          <a:r>
            <a:rPr lang="fr-FR" dirty="0" err="1"/>
            <a:t>phpmyadmin</a:t>
          </a:r>
          <a:r>
            <a:rPr lang="fr-FR" dirty="0"/>
            <a:t>/</a:t>
          </a:r>
          <a:endParaRPr lang="en-US" dirty="0"/>
        </a:p>
      </dgm:t>
    </dgm:pt>
    <dgm:pt modelId="{57B37CAB-FD10-43AC-8BCA-D56FF018B999}" type="parTrans" cxnId="{3D3CE060-A759-4A9B-A66A-7F958EC129A9}">
      <dgm:prSet/>
      <dgm:spPr/>
      <dgm:t>
        <a:bodyPr/>
        <a:lstStyle/>
        <a:p>
          <a:endParaRPr lang="en-US"/>
        </a:p>
      </dgm:t>
    </dgm:pt>
    <dgm:pt modelId="{907359E4-52FD-4DFA-8C37-E34FF30DE41C}" type="sibTrans" cxnId="{3D3CE060-A759-4A9B-A66A-7F958EC129A9}">
      <dgm:prSet/>
      <dgm:spPr/>
      <dgm:t>
        <a:bodyPr/>
        <a:lstStyle/>
        <a:p>
          <a:endParaRPr lang="en-US"/>
        </a:p>
      </dgm:t>
    </dgm:pt>
    <dgm:pt modelId="{1E9AA4E3-CCD5-F14F-91C1-4F307D713D1A}">
      <dgm:prSet/>
      <dgm:spPr/>
      <dgm:t>
        <a:bodyPr/>
        <a:lstStyle/>
        <a:p>
          <a:r>
            <a:rPr lang="fr-FR" dirty="0"/>
            <a:t>Tout Système : https://</a:t>
          </a:r>
          <a:r>
            <a:rPr lang="fr-FR" dirty="0" err="1"/>
            <a:t>kinsta.com</a:t>
          </a:r>
          <a:r>
            <a:rPr lang="fr-FR" dirty="0"/>
            <a:t>/</a:t>
          </a:r>
          <a:r>
            <a:rPr lang="fr-FR" dirty="0" err="1"/>
            <a:t>fr</a:t>
          </a:r>
          <a:r>
            <a:rPr lang="fr-FR" dirty="0"/>
            <a:t>/blog/installer-</a:t>
          </a:r>
          <a:r>
            <a:rPr lang="fr-FR" dirty="0" err="1"/>
            <a:t>phpmyadmin</a:t>
          </a:r>
          <a:r>
            <a:rPr lang="fr-FR" dirty="0"/>
            <a:t>/</a:t>
          </a:r>
        </a:p>
      </dgm:t>
    </dgm:pt>
    <dgm:pt modelId="{0BCD917C-A0FC-AA47-A6CE-F4083CBBFA39}" type="parTrans" cxnId="{F77B06C7-05C2-DE42-8927-1DBC98C9ECEE}">
      <dgm:prSet/>
      <dgm:spPr/>
      <dgm:t>
        <a:bodyPr/>
        <a:lstStyle/>
        <a:p>
          <a:endParaRPr lang="fr-FR"/>
        </a:p>
      </dgm:t>
    </dgm:pt>
    <dgm:pt modelId="{2BE410A4-CD04-0747-89AC-D35920519027}" type="sibTrans" cxnId="{F77B06C7-05C2-DE42-8927-1DBC98C9ECEE}">
      <dgm:prSet/>
      <dgm:spPr/>
      <dgm:t>
        <a:bodyPr/>
        <a:lstStyle/>
        <a:p>
          <a:endParaRPr lang="fr-FR"/>
        </a:p>
      </dgm:t>
    </dgm:pt>
    <dgm:pt modelId="{E4CA3866-6C3F-7842-B1C4-14D3294D78B8}" type="pres">
      <dgm:prSet presAssocID="{020C09D1-6C56-4C5E-A24E-A196DA746057}" presName="linear" presStyleCnt="0">
        <dgm:presLayoutVars>
          <dgm:animLvl val="lvl"/>
          <dgm:resizeHandles val="exact"/>
        </dgm:presLayoutVars>
      </dgm:prSet>
      <dgm:spPr/>
    </dgm:pt>
    <dgm:pt modelId="{926946F6-8EEF-8745-A7D8-893AB1B8DF3B}" type="pres">
      <dgm:prSet presAssocID="{C63F0858-B45D-4622-9820-00CD728F67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7ADFA1-93D6-844E-8796-F0EEA454CCA9}" type="pres">
      <dgm:prSet presAssocID="{BCEE26DC-886F-4611-84AD-925B2F5D8EEA}" presName="spacer" presStyleCnt="0"/>
      <dgm:spPr/>
    </dgm:pt>
    <dgm:pt modelId="{4BC7504F-25AD-AB44-B926-9943B8945D5C}" type="pres">
      <dgm:prSet presAssocID="{7756EBFE-4D97-49ED-88D5-80D7906F6C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6B455A-A97A-AB41-97BB-8BC82E9616CD}" type="pres">
      <dgm:prSet presAssocID="{6DC22739-F4DB-44C1-A7F5-BE2A186D5015}" presName="spacer" presStyleCnt="0"/>
      <dgm:spPr/>
    </dgm:pt>
    <dgm:pt modelId="{AC838FD1-FE9F-1F4E-8D18-8A97C828CFD2}" type="pres">
      <dgm:prSet presAssocID="{34690663-36AB-43C2-B4C8-EE167F660B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EAF3729-22E2-1E4B-BD16-403DACD00EAF}" type="pres">
      <dgm:prSet presAssocID="{907359E4-52FD-4DFA-8C37-E34FF30DE41C}" presName="spacer" presStyleCnt="0"/>
      <dgm:spPr/>
    </dgm:pt>
    <dgm:pt modelId="{4AE87B6B-45B4-F94D-A799-4A1A705D3015}" type="pres">
      <dgm:prSet presAssocID="{1E9AA4E3-CCD5-F14F-91C1-4F307D713D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2855B1F-334D-D04A-B8C0-7E2505118EB5}" type="presOf" srcId="{7756EBFE-4D97-49ED-88D5-80D7906F6C31}" destId="{4BC7504F-25AD-AB44-B926-9943B8945D5C}" srcOrd="0" destOrd="0" presId="urn:microsoft.com/office/officeart/2005/8/layout/vList2"/>
    <dgm:cxn modelId="{37B0B82A-BEAC-4071-9B33-ECB95A6340B2}" srcId="{020C09D1-6C56-4C5E-A24E-A196DA746057}" destId="{7756EBFE-4D97-49ED-88D5-80D7906F6C31}" srcOrd="1" destOrd="0" parTransId="{5703FDF5-DFC9-4ED3-91C1-8BE301779A37}" sibTransId="{6DC22739-F4DB-44C1-A7F5-BE2A186D5015}"/>
    <dgm:cxn modelId="{55130734-6D42-5C40-A53F-ED1ACBAE4327}" type="presOf" srcId="{34690663-36AB-43C2-B4C8-EE167F660BDE}" destId="{AC838FD1-FE9F-1F4E-8D18-8A97C828CFD2}" srcOrd="0" destOrd="0" presId="urn:microsoft.com/office/officeart/2005/8/layout/vList2"/>
    <dgm:cxn modelId="{3D3CE060-A759-4A9B-A66A-7F958EC129A9}" srcId="{020C09D1-6C56-4C5E-A24E-A196DA746057}" destId="{34690663-36AB-43C2-B4C8-EE167F660BDE}" srcOrd="2" destOrd="0" parTransId="{57B37CAB-FD10-43AC-8BCA-D56FF018B999}" sibTransId="{907359E4-52FD-4DFA-8C37-E34FF30DE41C}"/>
    <dgm:cxn modelId="{F2C8AB90-9398-4D39-9719-F3951FCA295C}" srcId="{020C09D1-6C56-4C5E-A24E-A196DA746057}" destId="{C63F0858-B45D-4622-9820-00CD728F679E}" srcOrd="0" destOrd="0" parTransId="{C5F9FDC1-09A8-479D-951E-7B337A96657A}" sibTransId="{BCEE26DC-886F-4611-84AD-925B2F5D8EEA}"/>
    <dgm:cxn modelId="{6EF2979A-9057-AE49-84C2-41FEABB1CF90}" type="presOf" srcId="{C63F0858-B45D-4622-9820-00CD728F679E}" destId="{926946F6-8EEF-8745-A7D8-893AB1B8DF3B}" srcOrd="0" destOrd="0" presId="urn:microsoft.com/office/officeart/2005/8/layout/vList2"/>
    <dgm:cxn modelId="{F77B06C7-05C2-DE42-8927-1DBC98C9ECEE}" srcId="{020C09D1-6C56-4C5E-A24E-A196DA746057}" destId="{1E9AA4E3-CCD5-F14F-91C1-4F307D713D1A}" srcOrd="3" destOrd="0" parTransId="{0BCD917C-A0FC-AA47-A6CE-F4083CBBFA39}" sibTransId="{2BE410A4-CD04-0747-89AC-D35920519027}"/>
    <dgm:cxn modelId="{9C539DDD-2BC4-2F46-9AC7-99D68DDD4BA6}" type="presOf" srcId="{1E9AA4E3-CCD5-F14F-91C1-4F307D713D1A}" destId="{4AE87B6B-45B4-F94D-A799-4A1A705D3015}" srcOrd="0" destOrd="0" presId="urn:microsoft.com/office/officeart/2005/8/layout/vList2"/>
    <dgm:cxn modelId="{DF2AF7FB-378B-5745-B4C7-CF7FDC566FF3}" type="presOf" srcId="{020C09D1-6C56-4C5E-A24E-A196DA746057}" destId="{E4CA3866-6C3F-7842-B1C4-14D3294D78B8}" srcOrd="0" destOrd="0" presId="urn:microsoft.com/office/officeart/2005/8/layout/vList2"/>
    <dgm:cxn modelId="{1BD47E7E-A4D4-3B43-8B2A-503AEE9645C7}" type="presParOf" srcId="{E4CA3866-6C3F-7842-B1C4-14D3294D78B8}" destId="{926946F6-8EEF-8745-A7D8-893AB1B8DF3B}" srcOrd="0" destOrd="0" presId="urn:microsoft.com/office/officeart/2005/8/layout/vList2"/>
    <dgm:cxn modelId="{C5AE3DA2-8D47-374D-B123-9C8992E3A862}" type="presParOf" srcId="{E4CA3866-6C3F-7842-B1C4-14D3294D78B8}" destId="{387ADFA1-93D6-844E-8796-F0EEA454CCA9}" srcOrd="1" destOrd="0" presId="urn:microsoft.com/office/officeart/2005/8/layout/vList2"/>
    <dgm:cxn modelId="{4A1F3FF4-BF6A-6941-BD79-64861DFEB7DA}" type="presParOf" srcId="{E4CA3866-6C3F-7842-B1C4-14D3294D78B8}" destId="{4BC7504F-25AD-AB44-B926-9943B8945D5C}" srcOrd="2" destOrd="0" presId="urn:microsoft.com/office/officeart/2005/8/layout/vList2"/>
    <dgm:cxn modelId="{76CA9DFE-203E-F646-A1C6-DC0EBC127187}" type="presParOf" srcId="{E4CA3866-6C3F-7842-B1C4-14D3294D78B8}" destId="{9E6B455A-A97A-AB41-97BB-8BC82E9616CD}" srcOrd="3" destOrd="0" presId="urn:microsoft.com/office/officeart/2005/8/layout/vList2"/>
    <dgm:cxn modelId="{C534E6F1-564E-7649-85BA-3B27CDA18685}" type="presParOf" srcId="{E4CA3866-6C3F-7842-B1C4-14D3294D78B8}" destId="{AC838FD1-FE9F-1F4E-8D18-8A97C828CFD2}" srcOrd="4" destOrd="0" presId="urn:microsoft.com/office/officeart/2005/8/layout/vList2"/>
    <dgm:cxn modelId="{9A43EB87-2A64-1B4E-8ACD-6B9097D2DBD7}" type="presParOf" srcId="{E4CA3866-6C3F-7842-B1C4-14D3294D78B8}" destId="{0EAF3729-22E2-1E4B-BD16-403DACD00EAF}" srcOrd="5" destOrd="0" presId="urn:microsoft.com/office/officeart/2005/8/layout/vList2"/>
    <dgm:cxn modelId="{6220606A-5E98-4C4A-A1E6-ABA56C1EF923}" type="presParOf" srcId="{E4CA3866-6C3F-7842-B1C4-14D3294D78B8}" destId="{4AE87B6B-45B4-F94D-A799-4A1A705D301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8EF3-4A0C-4D93-A8E9-178604170677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7390A-12AE-42C6-8F1F-57846391C7FC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B8130-982E-410E-B762-2F0EEAAD8E05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 dirty="0"/>
            <a:t>Sur Excel en détails.</a:t>
          </a:r>
          <a:endParaRPr lang="en-US" sz="2600" kern="1200" dirty="0"/>
        </a:p>
      </dsp:txBody>
      <dsp:txXfrm>
        <a:off x="93445" y="3018902"/>
        <a:ext cx="3206250" cy="720000"/>
      </dsp:txXfrm>
    </dsp:sp>
    <dsp:sp modelId="{E335BAA0-6C7B-4E18-851B-02A991A40BD8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65B48-5B87-41C2-8DB6-85AD1E68AC76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B97DC-8910-4CF6-AEA9-1D02E2048141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/>
            <a:t>Sur JSON</a:t>
          </a:r>
          <a:endParaRPr lang="en-US" sz="2600" kern="1200"/>
        </a:p>
      </dsp:txBody>
      <dsp:txXfrm>
        <a:off x="3860789" y="3018902"/>
        <a:ext cx="3206250" cy="720000"/>
      </dsp:txXfrm>
    </dsp:sp>
    <dsp:sp modelId="{5DB0E3EC-CAF7-43A2-BD4D-26DFC9E6BE9F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692C4-C7A7-4097-B2ED-B7F88E413C99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7AF97-7752-4499-A705-4AD7229DD1E2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/>
            <a:t>Sur XML</a:t>
          </a:r>
          <a:endParaRPr lang="en-US" sz="2600" kern="1200"/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F9E04-CB43-CE4E-B17E-64A4E3799F01}">
      <dsp:nvSpPr>
        <dsp:cNvPr id="0" name=""/>
        <dsp:cNvSpPr/>
      </dsp:nvSpPr>
      <dsp:spPr>
        <a:xfrm>
          <a:off x="0" y="226606"/>
          <a:ext cx="6263640" cy="15590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Excel </a:t>
          </a:r>
          <a:endParaRPr lang="en-US" sz="6500" kern="1200"/>
        </a:p>
      </dsp:txBody>
      <dsp:txXfrm>
        <a:off x="76105" y="302711"/>
        <a:ext cx="6111430" cy="1406815"/>
      </dsp:txXfrm>
    </dsp:sp>
    <dsp:sp modelId="{B4386661-694F-974B-9B33-2889D0D626A7}">
      <dsp:nvSpPr>
        <dsp:cNvPr id="0" name=""/>
        <dsp:cNvSpPr/>
      </dsp:nvSpPr>
      <dsp:spPr>
        <a:xfrm>
          <a:off x="0" y="1972831"/>
          <a:ext cx="6263640" cy="15590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Jason</a:t>
          </a:r>
          <a:endParaRPr lang="en-US" sz="6500" kern="1200"/>
        </a:p>
      </dsp:txBody>
      <dsp:txXfrm>
        <a:off x="76105" y="2048936"/>
        <a:ext cx="6111430" cy="1406815"/>
      </dsp:txXfrm>
    </dsp:sp>
    <dsp:sp modelId="{F6AAA11E-9F1E-2A4B-9FAE-3A8E70FFCF18}">
      <dsp:nvSpPr>
        <dsp:cNvPr id="0" name=""/>
        <dsp:cNvSpPr/>
      </dsp:nvSpPr>
      <dsp:spPr>
        <a:xfrm>
          <a:off x="0" y="3719056"/>
          <a:ext cx="6263640" cy="15590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XML</a:t>
          </a:r>
          <a:endParaRPr lang="en-US" sz="6500" kern="1200"/>
        </a:p>
      </dsp:txBody>
      <dsp:txXfrm>
        <a:off x="76105" y="3795161"/>
        <a:ext cx="6111430" cy="1406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8BEE5-BA5D-DA45-BF19-14427C774BD7}">
      <dsp:nvSpPr>
        <dsp:cNvPr id="0" name=""/>
        <dsp:cNvSpPr/>
      </dsp:nvSpPr>
      <dsp:spPr>
        <a:xfrm>
          <a:off x="0" y="0"/>
          <a:ext cx="5324094" cy="16514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Introduit</a:t>
          </a:r>
          <a:r>
            <a:rPr lang="en-US" sz="2400" kern="1200" dirty="0"/>
            <a:t> par </a:t>
          </a:r>
          <a:r>
            <a:rPr lang="en-US" sz="2400" kern="1200" dirty="0" err="1"/>
            <a:t>IBM,évolution</a:t>
          </a:r>
          <a:r>
            <a:rPr lang="en-US" sz="2400" kern="1200" dirty="0"/>
            <a:t> du </a:t>
          </a:r>
          <a:r>
            <a:rPr lang="en-US" sz="2400" kern="1200" dirty="0" err="1"/>
            <a:t>langage</a:t>
          </a:r>
          <a:r>
            <a:rPr lang="en-US" sz="2400" kern="1200" dirty="0"/>
            <a:t> SEQUEL.</a:t>
          </a:r>
        </a:p>
      </dsp:txBody>
      <dsp:txXfrm>
        <a:off x="48368" y="48368"/>
        <a:ext cx="3542097" cy="1554670"/>
      </dsp:txXfrm>
    </dsp:sp>
    <dsp:sp modelId="{955F6203-AA3E-4B4A-9DF9-B64D5AA65FB5}">
      <dsp:nvSpPr>
        <dsp:cNvPr id="0" name=""/>
        <dsp:cNvSpPr/>
      </dsp:nvSpPr>
      <dsp:spPr>
        <a:xfrm>
          <a:off x="469772" y="1926640"/>
          <a:ext cx="5324094" cy="16514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Commercialisé tout d'abord par ORACLE</a:t>
          </a:r>
        </a:p>
      </dsp:txBody>
      <dsp:txXfrm>
        <a:off x="518140" y="1975008"/>
        <a:ext cx="3684170" cy="1554670"/>
      </dsp:txXfrm>
    </dsp:sp>
    <dsp:sp modelId="{739BBF61-42E1-2347-88EF-06B39599CD2D}">
      <dsp:nvSpPr>
        <dsp:cNvPr id="0" name=""/>
        <dsp:cNvSpPr/>
      </dsp:nvSpPr>
      <dsp:spPr>
        <a:xfrm>
          <a:off x="939545" y="3853281"/>
          <a:ext cx="5324094" cy="16514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SQL </a:t>
          </a:r>
          <a:r>
            <a:rPr lang="en-US" sz="2400" kern="1200" dirty="0" err="1"/>
            <a:t>est</a:t>
          </a:r>
          <a:r>
            <a:rPr lang="en-US" sz="2400" kern="1200" dirty="0"/>
            <a:t>	</a:t>
          </a:r>
          <a:r>
            <a:rPr lang="en-US" sz="2400" kern="1200" dirty="0" err="1"/>
            <a:t>devenu</a:t>
          </a:r>
          <a:r>
            <a:rPr lang="en-US" sz="2400" kern="1200" dirty="0"/>
            <a:t>	le </a:t>
          </a:r>
          <a:r>
            <a:rPr lang="en-US" sz="2400" kern="1200" dirty="0" err="1"/>
            <a:t>langage</a:t>
          </a:r>
          <a:r>
            <a:rPr lang="en-US" sz="2400" kern="1200" dirty="0"/>
            <a:t> standard pour </a:t>
          </a:r>
          <a:r>
            <a:rPr lang="en-US" sz="2400" kern="1200" dirty="0" err="1"/>
            <a:t>manipuler</a:t>
          </a:r>
          <a:r>
            <a:rPr lang="en-US" sz="2400" kern="1200" dirty="0"/>
            <a:t> et </a:t>
          </a:r>
          <a:r>
            <a:rPr lang="en-US" sz="2400" kern="1200" dirty="0" err="1"/>
            <a:t>décrire</a:t>
          </a:r>
          <a:r>
            <a:rPr lang="en-US" sz="2400" kern="1200" dirty="0"/>
            <a:t> les BDR.</a:t>
          </a:r>
        </a:p>
      </dsp:txBody>
      <dsp:txXfrm>
        <a:off x="987913" y="3901649"/>
        <a:ext cx="3684170" cy="1554670"/>
      </dsp:txXfrm>
    </dsp:sp>
    <dsp:sp modelId="{7AE88C91-2D55-A143-BB91-BEE14DB64122}">
      <dsp:nvSpPr>
        <dsp:cNvPr id="0" name=""/>
        <dsp:cNvSpPr/>
      </dsp:nvSpPr>
      <dsp:spPr>
        <a:xfrm>
          <a:off x="4250679" y="1252316"/>
          <a:ext cx="1073414" cy="107341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92197" y="1252316"/>
        <a:ext cx="590378" cy="807744"/>
      </dsp:txXfrm>
    </dsp:sp>
    <dsp:sp modelId="{5E9AF01A-36C2-974B-B7DE-8599508EC1F7}">
      <dsp:nvSpPr>
        <dsp:cNvPr id="0" name=""/>
        <dsp:cNvSpPr/>
      </dsp:nvSpPr>
      <dsp:spPr>
        <a:xfrm>
          <a:off x="4720452" y="3167947"/>
          <a:ext cx="1073414" cy="107341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61970" y="3167947"/>
        <a:ext cx="590378" cy="8077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C6C39-45B0-BA43-A6C2-4B269351EC6F}">
      <dsp:nvSpPr>
        <dsp:cNvPr id="0" name=""/>
        <dsp:cNvSpPr/>
      </dsp:nvSpPr>
      <dsp:spPr>
        <a:xfrm>
          <a:off x="0" y="813293"/>
          <a:ext cx="6263640" cy="1233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Standard d’accès aux serveurs de données relationnels, norme ISO.</a:t>
          </a:r>
        </a:p>
      </dsp:txBody>
      <dsp:txXfrm>
        <a:off x="60199" y="873492"/>
        <a:ext cx="6143242" cy="1112781"/>
      </dsp:txXfrm>
    </dsp:sp>
    <dsp:sp modelId="{D304C161-1676-114D-814A-6543981858E9}">
      <dsp:nvSpPr>
        <dsp:cNvPr id="0" name=""/>
        <dsp:cNvSpPr/>
      </dsp:nvSpPr>
      <dsp:spPr>
        <a:xfrm>
          <a:off x="0" y="2135754"/>
          <a:ext cx="6263640" cy="123317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C’est le langage commun de nombreux systèmes commercialisés.</a:t>
          </a:r>
        </a:p>
      </dsp:txBody>
      <dsp:txXfrm>
        <a:off x="60199" y="2195953"/>
        <a:ext cx="6143242" cy="1112781"/>
      </dsp:txXfrm>
    </dsp:sp>
    <dsp:sp modelId="{A97D35F8-004A-9449-820E-563CEE6A307E}">
      <dsp:nvSpPr>
        <dsp:cNvPr id="0" name=""/>
        <dsp:cNvSpPr/>
      </dsp:nvSpPr>
      <dsp:spPr>
        <a:xfrm>
          <a:off x="0" y="3458214"/>
          <a:ext cx="6263640" cy="12331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C’est l’interface logiciel/logiciel entre les applications et les BDR.</a:t>
          </a:r>
        </a:p>
      </dsp:txBody>
      <dsp:txXfrm>
        <a:off x="60199" y="3518413"/>
        <a:ext cx="6143242" cy="1112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83BCB-1E63-2D43-B9D3-B39BEF8B39BA}">
      <dsp:nvSpPr>
        <dsp:cNvPr id="0" name=""/>
        <dsp:cNvSpPr/>
      </dsp:nvSpPr>
      <dsp:spPr>
        <a:xfrm>
          <a:off x="1388" y="446500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4037A-CAF8-1E45-B926-37B2C2480DB1}">
      <dsp:nvSpPr>
        <dsp:cNvPr id="0" name=""/>
        <dsp:cNvSpPr/>
      </dsp:nvSpPr>
      <dsp:spPr>
        <a:xfrm>
          <a:off x="295753" y="1531445"/>
          <a:ext cx="1808241" cy="1808241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Lister les contraintes de ma BDD</a:t>
          </a:r>
        </a:p>
      </dsp:txBody>
      <dsp:txXfrm>
        <a:off x="348715" y="1584407"/>
        <a:ext cx="1702317" cy="1702317"/>
      </dsp:txXfrm>
    </dsp:sp>
    <dsp:sp modelId="{13900DCF-1CC7-0D47-B2FD-15FC344FD28D}">
      <dsp:nvSpPr>
        <dsp:cNvPr id="0" name=""/>
        <dsp:cNvSpPr/>
      </dsp:nvSpPr>
      <dsp:spPr>
        <a:xfrm>
          <a:off x="2157937" y="1133373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2157937" y="1220272"/>
        <a:ext cx="243815" cy="260697"/>
      </dsp:txXfrm>
    </dsp:sp>
    <dsp:sp modelId="{2D0863CA-4EC6-BA43-8679-5E98BBA3D4F6}">
      <dsp:nvSpPr>
        <dsp:cNvPr id="0" name=""/>
        <dsp:cNvSpPr/>
      </dsp:nvSpPr>
      <dsp:spPr>
        <a:xfrm>
          <a:off x="2804794" y="446500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25602-E83A-804D-BE6B-E8B52370C11A}">
      <dsp:nvSpPr>
        <dsp:cNvPr id="0" name=""/>
        <dsp:cNvSpPr/>
      </dsp:nvSpPr>
      <dsp:spPr>
        <a:xfrm>
          <a:off x="3099158" y="1531445"/>
          <a:ext cx="1808241" cy="1808241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Concevoir un schéma Entité Association</a:t>
          </a:r>
        </a:p>
      </dsp:txBody>
      <dsp:txXfrm>
        <a:off x="3152120" y="1584407"/>
        <a:ext cx="1702317" cy="1702317"/>
      </dsp:txXfrm>
    </dsp:sp>
    <dsp:sp modelId="{075AE466-8CF1-EE42-ADBE-644448ED3668}">
      <dsp:nvSpPr>
        <dsp:cNvPr id="0" name=""/>
        <dsp:cNvSpPr/>
      </dsp:nvSpPr>
      <dsp:spPr>
        <a:xfrm>
          <a:off x="4961342" y="1133373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79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4961342" y="1220272"/>
        <a:ext cx="243815" cy="260697"/>
      </dsp:txXfrm>
    </dsp:sp>
    <dsp:sp modelId="{3A47EB64-3A1C-8046-A99B-01A8ED44E7DD}">
      <dsp:nvSpPr>
        <dsp:cNvPr id="0" name=""/>
        <dsp:cNvSpPr/>
      </dsp:nvSpPr>
      <dsp:spPr>
        <a:xfrm>
          <a:off x="5608199" y="446500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611FB-5B47-8641-85CD-6D04A8159E2F}">
      <dsp:nvSpPr>
        <dsp:cNvPr id="0" name=""/>
        <dsp:cNvSpPr/>
      </dsp:nvSpPr>
      <dsp:spPr>
        <a:xfrm>
          <a:off x="5902564" y="1531445"/>
          <a:ext cx="1808241" cy="1808241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Concevoir un schéma relationnel</a:t>
          </a:r>
        </a:p>
      </dsp:txBody>
      <dsp:txXfrm>
        <a:off x="5955526" y="1584407"/>
        <a:ext cx="1702317" cy="1702317"/>
      </dsp:txXfrm>
    </dsp:sp>
    <dsp:sp modelId="{CCF024DF-ABD1-1140-8D2E-6284125234ED}">
      <dsp:nvSpPr>
        <dsp:cNvPr id="0" name=""/>
        <dsp:cNvSpPr/>
      </dsp:nvSpPr>
      <dsp:spPr>
        <a:xfrm>
          <a:off x="7764748" y="1133373"/>
          <a:ext cx="348307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7764748" y="1220272"/>
        <a:ext cx="243815" cy="260697"/>
      </dsp:txXfrm>
    </dsp:sp>
    <dsp:sp modelId="{BFBD7125-1C7B-C14A-A27C-6136BB093A3D}">
      <dsp:nvSpPr>
        <dsp:cNvPr id="0" name=""/>
        <dsp:cNvSpPr/>
      </dsp:nvSpPr>
      <dsp:spPr>
        <a:xfrm>
          <a:off x="8411604" y="446500"/>
          <a:ext cx="1808241" cy="18082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5000" r="-9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E50F5-321C-1747-BAD5-4820B623F77A}">
      <dsp:nvSpPr>
        <dsp:cNvPr id="0" name=""/>
        <dsp:cNvSpPr/>
      </dsp:nvSpPr>
      <dsp:spPr>
        <a:xfrm>
          <a:off x="8705969" y="1531445"/>
          <a:ext cx="1808241" cy="1808241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Réaliser ma BDD à l'aide SGBDD</a:t>
          </a:r>
        </a:p>
      </dsp:txBody>
      <dsp:txXfrm>
        <a:off x="8758931" y="1584407"/>
        <a:ext cx="1702317" cy="17023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946F6-8EEF-8745-A7D8-893AB1B8DF3B}">
      <dsp:nvSpPr>
        <dsp:cNvPr id="0" name=""/>
        <dsp:cNvSpPr/>
      </dsp:nvSpPr>
      <dsp:spPr>
        <a:xfrm>
          <a:off x="0" y="428318"/>
          <a:ext cx="6263640" cy="11188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Mac : https://</a:t>
          </a:r>
          <a:r>
            <a:rPr lang="fr-FR" sz="2000" kern="1200" dirty="0" err="1"/>
            <a:t>capitainewp.io</a:t>
          </a:r>
          <a:r>
            <a:rPr lang="fr-FR" sz="2000" kern="1200" dirty="0"/>
            <a:t>/formations/</a:t>
          </a:r>
          <a:r>
            <a:rPr lang="fr-FR" sz="2000" kern="1200" dirty="0" err="1"/>
            <a:t>developper-theme-wordpress</a:t>
          </a:r>
          <a:r>
            <a:rPr lang="fr-FR" sz="2000" kern="1200" dirty="0"/>
            <a:t>/serveur-local-</a:t>
          </a:r>
          <a:r>
            <a:rPr lang="fr-FR" sz="2000" kern="1200" dirty="0" err="1"/>
            <a:t>mamp</a:t>
          </a:r>
          <a:r>
            <a:rPr lang="fr-FR" sz="2000" kern="1200" dirty="0"/>
            <a:t>/</a:t>
          </a:r>
          <a:endParaRPr lang="en-US" sz="2000" kern="1200" dirty="0"/>
        </a:p>
      </dsp:txBody>
      <dsp:txXfrm>
        <a:off x="54616" y="482934"/>
        <a:ext cx="6154408" cy="1009580"/>
      </dsp:txXfrm>
    </dsp:sp>
    <dsp:sp modelId="{4BC7504F-25AD-AB44-B926-9943B8945D5C}">
      <dsp:nvSpPr>
        <dsp:cNvPr id="0" name=""/>
        <dsp:cNvSpPr/>
      </dsp:nvSpPr>
      <dsp:spPr>
        <a:xfrm>
          <a:off x="0" y="1604731"/>
          <a:ext cx="6263640" cy="111881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Windows : https://</a:t>
          </a:r>
          <a:r>
            <a:rPr lang="fr-FR" sz="2000" kern="1200" dirty="0" err="1"/>
            <a:t>www.ionos.fr</a:t>
          </a:r>
          <a:r>
            <a:rPr lang="fr-FR" sz="2000" kern="1200" dirty="0"/>
            <a:t>/</a:t>
          </a:r>
          <a:r>
            <a:rPr lang="fr-FR" sz="2000" kern="1200" dirty="0" err="1"/>
            <a:t>digitalguide</a:t>
          </a:r>
          <a:r>
            <a:rPr lang="fr-FR" sz="2000" kern="1200" dirty="0"/>
            <a:t>/serveur/outils/tutoriel-</a:t>
          </a:r>
          <a:r>
            <a:rPr lang="fr-FR" sz="2000" kern="1200" dirty="0" err="1"/>
            <a:t>xampp</a:t>
          </a:r>
          <a:r>
            <a:rPr lang="fr-FR" sz="2000" kern="1200" dirty="0"/>
            <a:t>-</a:t>
          </a:r>
          <a:r>
            <a:rPr lang="fr-FR" sz="2000" kern="1200" dirty="0" err="1"/>
            <a:t>creer</a:t>
          </a:r>
          <a:r>
            <a:rPr lang="fr-FR" sz="2000" kern="1200" dirty="0"/>
            <a:t>-un-serveur-de-test-local/</a:t>
          </a:r>
          <a:endParaRPr lang="en-US" sz="2000" kern="1200" dirty="0"/>
        </a:p>
      </dsp:txBody>
      <dsp:txXfrm>
        <a:off x="54616" y="1659347"/>
        <a:ext cx="6154408" cy="1009580"/>
      </dsp:txXfrm>
    </dsp:sp>
    <dsp:sp modelId="{AC838FD1-FE9F-1F4E-8D18-8A97C828CFD2}">
      <dsp:nvSpPr>
        <dsp:cNvPr id="0" name=""/>
        <dsp:cNvSpPr/>
      </dsp:nvSpPr>
      <dsp:spPr>
        <a:xfrm>
          <a:off x="0" y="2781144"/>
          <a:ext cx="6263640" cy="111881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Linux : https://</a:t>
          </a:r>
          <a:r>
            <a:rPr lang="fr-FR" sz="2000" kern="1200" dirty="0" err="1"/>
            <a:t>kinsta.com</a:t>
          </a:r>
          <a:r>
            <a:rPr lang="fr-FR" sz="2000" kern="1200" dirty="0"/>
            <a:t>/</a:t>
          </a:r>
          <a:r>
            <a:rPr lang="fr-FR" sz="2000" kern="1200" dirty="0" err="1"/>
            <a:t>fr</a:t>
          </a:r>
          <a:r>
            <a:rPr lang="fr-FR" sz="2000" kern="1200" dirty="0"/>
            <a:t>/blog/installer-</a:t>
          </a:r>
          <a:r>
            <a:rPr lang="fr-FR" sz="2000" kern="1200" dirty="0" err="1"/>
            <a:t>phpmyadmin</a:t>
          </a:r>
          <a:r>
            <a:rPr lang="fr-FR" sz="2000" kern="1200" dirty="0"/>
            <a:t>/</a:t>
          </a:r>
          <a:endParaRPr lang="en-US" sz="2000" kern="1200" dirty="0"/>
        </a:p>
      </dsp:txBody>
      <dsp:txXfrm>
        <a:off x="54616" y="2835760"/>
        <a:ext cx="6154408" cy="1009580"/>
      </dsp:txXfrm>
    </dsp:sp>
    <dsp:sp modelId="{4AE87B6B-45B4-F94D-A799-4A1A705D3015}">
      <dsp:nvSpPr>
        <dsp:cNvPr id="0" name=""/>
        <dsp:cNvSpPr/>
      </dsp:nvSpPr>
      <dsp:spPr>
        <a:xfrm>
          <a:off x="0" y="3957556"/>
          <a:ext cx="6263640" cy="111881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Tout Système : https://</a:t>
          </a:r>
          <a:r>
            <a:rPr lang="fr-FR" sz="2000" kern="1200" dirty="0" err="1"/>
            <a:t>kinsta.com</a:t>
          </a:r>
          <a:r>
            <a:rPr lang="fr-FR" sz="2000" kern="1200" dirty="0"/>
            <a:t>/</a:t>
          </a:r>
          <a:r>
            <a:rPr lang="fr-FR" sz="2000" kern="1200" dirty="0" err="1"/>
            <a:t>fr</a:t>
          </a:r>
          <a:r>
            <a:rPr lang="fr-FR" sz="2000" kern="1200" dirty="0"/>
            <a:t>/blog/installer-</a:t>
          </a:r>
          <a:r>
            <a:rPr lang="fr-FR" sz="2000" kern="1200" dirty="0" err="1"/>
            <a:t>phpmyadmin</a:t>
          </a:r>
          <a:r>
            <a:rPr lang="fr-FR" sz="2000" kern="1200" dirty="0"/>
            <a:t>/</a:t>
          </a:r>
        </a:p>
      </dsp:txBody>
      <dsp:txXfrm>
        <a:off x="54616" y="4012172"/>
        <a:ext cx="6154408" cy="100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3D81D-DDB9-234C-B669-A1F1665FE159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4CC38-FC79-DA49-A0A0-6F9B9F8312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39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4CC38-FC79-DA49-A0A0-6F9B9F8312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32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4428C-2A03-B4C6-57AE-834FA6371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314DA-8758-961B-EA90-A65D1CDEF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BF12C-DFC1-5607-C13D-8D46082A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DC5B5D-70E9-3792-75EC-7EC203CC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5A1B9-4763-CAE6-529F-2E26F488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89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257ED-FC77-CF52-EE2B-239E2E19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3A2383-E218-44E9-DB69-3ADB45627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A03C7A-BBA3-C645-7068-B9CCB9DA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4D9358-70D0-89E8-487C-88F8A58B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43C3B3-D091-561D-DF8B-0DBA9246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16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F27B330-E323-3175-DDD2-88A773DB2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44163E-3409-BA04-9A51-FD84CFAE7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0BD51F-0FD7-D86A-4C4F-E6464357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BA357-4DC3-52BC-A1AA-748C0CB2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B5AEDE-4BB2-89A1-34A2-116920DC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959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425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77328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277611" y="1687398"/>
            <a:ext cx="9914915" cy="2538351"/>
          </a:xfrm>
          <a:custGeom>
            <a:avLst/>
            <a:gdLst/>
            <a:ahLst/>
            <a:cxnLst/>
            <a:rect l="l" t="t" r="r" b="b"/>
            <a:pathLst>
              <a:path w="7415530" h="2533650">
                <a:moveTo>
                  <a:pt x="0" y="0"/>
                </a:moveTo>
                <a:lnTo>
                  <a:pt x="0" y="2533650"/>
                </a:lnTo>
                <a:lnTo>
                  <a:pt x="7415136" y="2533650"/>
                </a:lnTo>
                <a:lnTo>
                  <a:pt x="741513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7D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8" name="bg object 18"/>
          <p:cNvSpPr/>
          <p:nvPr/>
        </p:nvSpPr>
        <p:spPr>
          <a:xfrm>
            <a:off x="749366" y="3592880"/>
            <a:ext cx="760726" cy="632997"/>
          </a:xfrm>
          <a:custGeom>
            <a:avLst/>
            <a:gdLst/>
            <a:ahLst/>
            <a:cxnLst/>
            <a:rect l="l" t="t" r="r" b="b"/>
            <a:pathLst>
              <a:path w="568960" h="631825">
                <a:moveTo>
                  <a:pt x="0" y="631698"/>
                </a:moveTo>
                <a:lnTo>
                  <a:pt x="568452" y="631698"/>
                </a:lnTo>
                <a:lnTo>
                  <a:pt x="568452" y="0"/>
                </a:lnTo>
                <a:lnTo>
                  <a:pt x="0" y="0"/>
                </a:lnTo>
                <a:lnTo>
                  <a:pt x="0" y="631698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9" name="bg object 19"/>
          <p:cNvSpPr/>
          <p:nvPr/>
        </p:nvSpPr>
        <p:spPr>
          <a:xfrm>
            <a:off x="2277611" y="1062162"/>
            <a:ext cx="1540131" cy="1259633"/>
          </a:xfrm>
          <a:custGeom>
            <a:avLst/>
            <a:gdLst/>
            <a:ahLst/>
            <a:cxnLst/>
            <a:rect l="l" t="t" r="r" b="b"/>
            <a:pathLst>
              <a:path w="1151889" h="1257300">
                <a:moveTo>
                  <a:pt x="565404" y="624078"/>
                </a:moveTo>
                <a:lnTo>
                  <a:pt x="0" y="624078"/>
                </a:lnTo>
                <a:lnTo>
                  <a:pt x="0" y="1257300"/>
                </a:lnTo>
                <a:lnTo>
                  <a:pt x="565404" y="1257300"/>
                </a:lnTo>
                <a:lnTo>
                  <a:pt x="565404" y="624078"/>
                </a:lnTo>
                <a:close/>
              </a:path>
              <a:path w="1151889" h="1257300">
                <a:moveTo>
                  <a:pt x="1151382" y="0"/>
                </a:moveTo>
                <a:lnTo>
                  <a:pt x="565404" y="0"/>
                </a:lnTo>
                <a:lnTo>
                  <a:pt x="565404" y="624078"/>
                </a:lnTo>
                <a:lnTo>
                  <a:pt x="1151382" y="624078"/>
                </a:lnTo>
                <a:lnTo>
                  <a:pt x="1151382" y="0"/>
                </a:lnTo>
                <a:close/>
              </a:path>
            </a:pathLst>
          </a:custGeom>
          <a:solidFill>
            <a:srgbClr val="CCCCE6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0" name="bg object 20"/>
          <p:cNvSpPr/>
          <p:nvPr/>
        </p:nvSpPr>
        <p:spPr>
          <a:xfrm>
            <a:off x="1509414" y="3592880"/>
            <a:ext cx="781952" cy="632997"/>
          </a:xfrm>
          <a:custGeom>
            <a:avLst/>
            <a:gdLst/>
            <a:ahLst/>
            <a:cxnLst/>
            <a:rect l="l" t="t" r="r" b="b"/>
            <a:pathLst>
              <a:path w="584835" h="631825">
                <a:moveTo>
                  <a:pt x="0" y="631698"/>
                </a:moveTo>
                <a:lnTo>
                  <a:pt x="584454" y="631698"/>
                </a:lnTo>
                <a:lnTo>
                  <a:pt x="584454" y="0"/>
                </a:lnTo>
                <a:lnTo>
                  <a:pt x="0" y="0"/>
                </a:lnTo>
                <a:lnTo>
                  <a:pt x="0" y="631698"/>
                </a:lnTo>
                <a:close/>
              </a:path>
            </a:pathLst>
          </a:custGeom>
          <a:solidFill>
            <a:srgbClr val="00007D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1" name="bg object 21"/>
          <p:cNvSpPr/>
          <p:nvPr/>
        </p:nvSpPr>
        <p:spPr>
          <a:xfrm>
            <a:off x="3033583" y="1687399"/>
            <a:ext cx="783650" cy="644448"/>
          </a:xfrm>
          <a:custGeom>
            <a:avLst/>
            <a:gdLst/>
            <a:ahLst/>
            <a:cxnLst/>
            <a:rect l="l" t="t" r="r" b="b"/>
            <a:pathLst>
              <a:path w="586105" h="643255">
                <a:moveTo>
                  <a:pt x="585977" y="643127"/>
                </a:moveTo>
                <a:lnTo>
                  <a:pt x="585977" y="0"/>
                </a:lnTo>
                <a:lnTo>
                  <a:pt x="0" y="0"/>
                </a:lnTo>
                <a:lnTo>
                  <a:pt x="0" y="643127"/>
                </a:lnTo>
                <a:lnTo>
                  <a:pt x="585977" y="643127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2" name="bg object 22"/>
          <p:cNvSpPr/>
          <p:nvPr/>
        </p:nvSpPr>
        <p:spPr>
          <a:xfrm>
            <a:off x="1509413" y="2321795"/>
            <a:ext cx="768368" cy="625363"/>
          </a:xfrm>
          <a:custGeom>
            <a:avLst/>
            <a:gdLst/>
            <a:ahLst/>
            <a:cxnLst/>
            <a:rect l="l" t="t" r="r" b="b"/>
            <a:pathLst>
              <a:path w="574675" h="624205">
                <a:moveTo>
                  <a:pt x="0" y="624077"/>
                </a:moveTo>
                <a:lnTo>
                  <a:pt x="574548" y="624077"/>
                </a:lnTo>
                <a:lnTo>
                  <a:pt x="574548" y="0"/>
                </a:lnTo>
                <a:lnTo>
                  <a:pt x="0" y="0"/>
                </a:lnTo>
                <a:lnTo>
                  <a:pt x="0" y="624077"/>
                </a:lnTo>
                <a:close/>
              </a:path>
            </a:pathLst>
          </a:custGeom>
          <a:solidFill>
            <a:srgbClr val="CCCCE6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3" name="bg object 23"/>
          <p:cNvSpPr/>
          <p:nvPr/>
        </p:nvSpPr>
        <p:spPr>
          <a:xfrm>
            <a:off x="0" y="2321794"/>
            <a:ext cx="763274" cy="634906"/>
          </a:xfrm>
          <a:custGeom>
            <a:avLst/>
            <a:gdLst/>
            <a:ahLst/>
            <a:cxnLst/>
            <a:rect l="l" t="t" r="r" b="b"/>
            <a:pathLst>
              <a:path w="570865" h="633730">
                <a:moveTo>
                  <a:pt x="570369" y="633221"/>
                </a:moveTo>
                <a:lnTo>
                  <a:pt x="570369" y="0"/>
                </a:lnTo>
                <a:lnTo>
                  <a:pt x="0" y="0"/>
                </a:lnTo>
                <a:lnTo>
                  <a:pt x="0" y="633221"/>
                </a:lnTo>
                <a:lnTo>
                  <a:pt x="570369" y="633221"/>
                </a:lnTo>
                <a:close/>
              </a:path>
            </a:pathLst>
          </a:custGeom>
          <a:solidFill>
            <a:srgbClr val="00007D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4" name="bg object 24"/>
          <p:cNvSpPr/>
          <p:nvPr/>
        </p:nvSpPr>
        <p:spPr>
          <a:xfrm>
            <a:off x="2277611" y="2321794"/>
            <a:ext cx="768368" cy="634906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574548" y="633222"/>
                </a:moveTo>
                <a:lnTo>
                  <a:pt x="574548" y="0"/>
                </a:lnTo>
                <a:lnTo>
                  <a:pt x="0" y="0"/>
                </a:lnTo>
                <a:lnTo>
                  <a:pt x="0" y="633222"/>
                </a:lnTo>
                <a:lnTo>
                  <a:pt x="574548" y="633222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5" name="bg object 25"/>
          <p:cNvSpPr/>
          <p:nvPr/>
        </p:nvSpPr>
        <p:spPr>
          <a:xfrm>
            <a:off x="749366" y="2947030"/>
            <a:ext cx="760726" cy="646357"/>
          </a:xfrm>
          <a:custGeom>
            <a:avLst/>
            <a:gdLst/>
            <a:ahLst/>
            <a:cxnLst/>
            <a:rect l="l" t="t" r="r" b="b"/>
            <a:pathLst>
              <a:path w="568960" h="645160">
                <a:moveTo>
                  <a:pt x="0" y="644651"/>
                </a:moveTo>
                <a:lnTo>
                  <a:pt x="568452" y="644651"/>
                </a:lnTo>
                <a:lnTo>
                  <a:pt x="568452" y="0"/>
                </a:lnTo>
                <a:lnTo>
                  <a:pt x="0" y="0"/>
                </a:lnTo>
                <a:lnTo>
                  <a:pt x="0" y="644651"/>
                </a:lnTo>
                <a:close/>
              </a:path>
            </a:pathLst>
          </a:custGeom>
          <a:solidFill>
            <a:srgbClr val="CCCCE6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6" name="bg object 26"/>
          <p:cNvSpPr/>
          <p:nvPr/>
        </p:nvSpPr>
        <p:spPr>
          <a:xfrm>
            <a:off x="1509414" y="2947030"/>
            <a:ext cx="781952" cy="646357"/>
          </a:xfrm>
          <a:custGeom>
            <a:avLst/>
            <a:gdLst/>
            <a:ahLst/>
            <a:cxnLst/>
            <a:rect l="l" t="t" r="r" b="b"/>
            <a:pathLst>
              <a:path w="584835" h="645160">
                <a:moveTo>
                  <a:pt x="584454" y="644651"/>
                </a:moveTo>
                <a:lnTo>
                  <a:pt x="584454" y="0"/>
                </a:lnTo>
                <a:lnTo>
                  <a:pt x="0" y="0"/>
                </a:lnTo>
                <a:lnTo>
                  <a:pt x="0" y="644651"/>
                </a:lnTo>
                <a:lnTo>
                  <a:pt x="584454" y="644651"/>
                </a:lnTo>
                <a:close/>
              </a:path>
            </a:pathLst>
          </a:custGeom>
          <a:solidFill>
            <a:srgbClr val="9999CC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2156" y="2568013"/>
            <a:ext cx="6160525" cy="693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1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062933" y="4176382"/>
            <a:ext cx="6805784" cy="555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8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24">
              <a:lnSpc>
                <a:spcPts val="1428"/>
              </a:lnSpc>
            </a:pPr>
            <a:r>
              <a:rPr lang="fr-FR"/>
              <a:t>Cours</a:t>
            </a:r>
            <a:r>
              <a:rPr lang="fr-FR" spc="-20"/>
              <a:t> SGBD</a:t>
            </a:r>
            <a:endParaRPr lang="fr-FR"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24">
              <a:lnSpc>
                <a:spcPts val="1428"/>
              </a:lnSpc>
            </a:pPr>
            <a:r>
              <a:rPr lang="fr-FR"/>
              <a:t>W. </a:t>
            </a:r>
            <a:r>
              <a:rPr lang="fr-FR" spc="-10"/>
              <a:t>CHAINBI</a:t>
            </a:r>
            <a:endParaRPr lang="fr-FR"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2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139329">
              <a:spcBef>
                <a:spcPts val="220"/>
              </a:spcBef>
            </a:pPr>
            <a:fld id="{81D60167-4931-47E6-BA6A-407CBD079E47}" type="slidenum">
              <a:rPr lang="fr-FR" spc="-25" smtClean="0"/>
              <a:pPr marL="139329">
                <a:spcBef>
                  <a:spcPts val="220"/>
                </a:spcBef>
              </a:pPr>
              <a:t>‹N°›</a:t>
            </a:fld>
            <a:endParaRPr lang="fr-FR" spc="-25" dirty="0"/>
          </a:p>
        </p:txBody>
      </p:sp>
    </p:spTree>
    <p:extLst>
      <p:ext uri="{BB962C8B-B14F-4D97-AF65-F5344CB8AC3E}">
        <p14:creationId xmlns:p14="http://schemas.microsoft.com/office/powerpoint/2010/main" val="115977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6E9C3-6526-E290-EF17-A3D96AA4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397A3C-4B90-6C03-B417-F342C351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2C76E-6DA1-9D4C-BA76-C5796F64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93210-6938-282B-0EAA-DBED5EBD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1465C2-E63D-8732-BE7E-5F2A2C34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23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2D6CA-D57B-E062-9404-9F675360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75B924-624E-C9F4-5C0D-1AF49D5AF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DBE488-FBEB-EA05-4E79-4AD370F3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8BF2E4-2EE6-DDFC-6734-B8892F84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5EA774-DBBF-7E03-FB86-AEE9D0F1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23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2C5ED-0275-347C-17C2-4AECEC7D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0242E5-6FDC-D794-1A53-209F21312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073CEC-4BDA-A823-4DE0-3AFECBB27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ADB227-80E0-6772-01BA-33E98873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F1E46A-E14C-F2AF-0EDA-DE51B191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DDC837-B6E7-E563-BDFB-C9F5A485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64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4473A-ACB5-EA92-2430-62C95B85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7497E6-6222-44C1-A515-E547A4981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DCDE11-E0B0-D36C-6709-2B5C09083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2ACEE6-44C0-797C-A88C-10916732A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43C307-4525-3DA3-2D69-D44F630FB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989D1A-23D6-C416-2DDF-E6DBC989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95A355-FE19-F779-9332-2A1E5625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FDBA74-6E59-2C1A-8845-23766C1C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20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D5C37-EEDB-146A-F136-6B50D68C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237AC6-0CB5-D8F2-F045-526E3DCA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F6975D-7630-D423-7FBD-3664554F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8293B7-54FE-E61B-8415-F1A04A1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46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7CCD2D-3811-A65F-1BD2-22D819AC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BFD2EB-61B5-5AA2-FFCC-40E093C4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447C38-FD45-1B3D-F022-16EDE9E4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7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31673-074C-7B05-2BD4-F0E62604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41593-11A2-723B-A86D-6819750C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D8AC67-709F-4154-E3AC-C643CA601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69FF1D-701A-3FED-4AE2-2C700AFA7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00FEC0-0F9D-1A11-663A-CC3A0761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9A5074-34DF-676B-CAAB-1D162AC7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67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0C3B0-E07F-178C-E618-6455473E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662B550-D31C-2E9F-B6B4-90CA25498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84EF4C-5D19-6DD3-543A-C671E3E0F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1F2D98-4E39-1C74-B32F-75C08E54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663B13-B1CC-A42A-3176-35435466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5A744E-67DB-108F-AD62-08826C44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06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6C6EA6-019A-B7F4-D0C0-F607BF77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58A17A-C591-6EA7-50BC-E2EB72C2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B9A0B5-6AFB-8C49-CD04-B0AAA206D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0765-C316-4C40-A2E6-4AFC6DA96FFC}" type="datetimeFigureOut">
              <a:rPr lang="fr-FR" smtClean="0"/>
              <a:t>09/01/2023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A19B-D40A-31AB-0668-D593DE311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C42273-B4C2-8E6B-5D3E-2C6A02A02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247C-D78D-FA40-8982-6A50FBD2B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03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7362D-90C7-0DE4-30E6-ACE10160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5260868" cy="2178124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FR" sz="4000" b="1" dirty="0">
                <a:solidFill>
                  <a:schemeClr val="tx2"/>
                </a:solidFill>
              </a:rPr>
              <a:t>DMA4EDD3 :  Innovation, créativité et gestion des connaissances </a:t>
            </a:r>
          </a:p>
        </p:txBody>
      </p:sp>
      <p:pic>
        <p:nvPicPr>
          <p:cNvPr id="1026" name="Picture 2" descr="Université Paris 8 | Vincennes - Saint-Denis">
            <a:extLst>
              <a:ext uri="{FF2B5EF4-FFF2-40B4-BE49-F238E27FC236}">
                <a16:creationId xmlns:a16="http://schemas.microsoft.com/office/drawing/2014/main" id="{190D4524-EAEC-08D4-0DCD-C812B8EA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2844207"/>
            <a:ext cx="4141760" cy="208398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08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257161-1DE0-FB5F-E3D9-CC6640F05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Pourquoi créer une base de donnée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81C5A5-007C-D623-9DC9-2708B34B0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9A86325-B57E-6188-06E3-6AC6CFC140CB}"/>
              </a:ext>
            </a:extLst>
          </p:cNvPr>
          <p:cNvSpPr/>
          <p:nvPr/>
        </p:nvSpPr>
        <p:spPr>
          <a:xfrm>
            <a:off x="2271615" y="2260161"/>
            <a:ext cx="7648769" cy="2538351"/>
          </a:xfrm>
          <a:custGeom>
            <a:avLst/>
            <a:gdLst/>
            <a:ahLst/>
            <a:cxnLst/>
            <a:rect l="l" t="t" r="r" b="b"/>
            <a:pathLst>
              <a:path w="7634605" h="2533650">
                <a:moveTo>
                  <a:pt x="3817619" y="0"/>
                </a:moveTo>
                <a:lnTo>
                  <a:pt x="3748256" y="204"/>
                </a:lnTo>
                <a:lnTo>
                  <a:pt x="3679193" y="816"/>
                </a:lnTo>
                <a:lnTo>
                  <a:pt x="3610440" y="1832"/>
                </a:lnTo>
                <a:lnTo>
                  <a:pt x="3542007" y="3249"/>
                </a:lnTo>
                <a:lnTo>
                  <a:pt x="3473906" y="5062"/>
                </a:lnTo>
                <a:lnTo>
                  <a:pt x="3406146" y="7269"/>
                </a:lnTo>
                <a:lnTo>
                  <a:pt x="3338737" y="9866"/>
                </a:lnTo>
                <a:lnTo>
                  <a:pt x="3271691" y="12849"/>
                </a:lnTo>
                <a:lnTo>
                  <a:pt x="3205018" y="16215"/>
                </a:lnTo>
                <a:lnTo>
                  <a:pt x="3138728" y="19962"/>
                </a:lnTo>
                <a:lnTo>
                  <a:pt x="3072832" y="24084"/>
                </a:lnTo>
                <a:lnTo>
                  <a:pt x="3007339" y="28579"/>
                </a:lnTo>
                <a:lnTo>
                  <a:pt x="2942261" y="33443"/>
                </a:lnTo>
                <a:lnTo>
                  <a:pt x="2877608" y="38673"/>
                </a:lnTo>
                <a:lnTo>
                  <a:pt x="2813391" y="44266"/>
                </a:lnTo>
                <a:lnTo>
                  <a:pt x="2749619" y="50217"/>
                </a:lnTo>
                <a:lnTo>
                  <a:pt x="2686303" y="56524"/>
                </a:lnTo>
                <a:lnTo>
                  <a:pt x="2623454" y="63182"/>
                </a:lnTo>
                <a:lnTo>
                  <a:pt x="2561081" y="70190"/>
                </a:lnTo>
                <a:lnTo>
                  <a:pt x="2499197" y="77542"/>
                </a:lnTo>
                <a:lnTo>
                  <a:pt x="2437810" y="85236"/>
                </a:lnTo>
                <a:lnTo>
                  <a:pt x="2376931" y="93268"/>
                </a:lnTo>
                <a:lnTo>
                  <a:pt x="2316572" y="101635"/>
                </a:lnTo>
                <a:lnTo>
                  <a:pt x="2256741" y="110333"/>
                </a:lnTo>
                <a:lnTo>
                  <a:pt x="2197450" y="119359"/>
                </a:lnTo>
                <a:lnTo>
                  <a:pt x="2138709" y="128709"/>
                </a:lnTo>
                <a:lnTo>
                  <a:pt x="2080529" y="138380"/>
                </a:lnTo>
                <a:lnTo>
                  <a:pt x="2022919" y="148368"/>
                </a:lnTo>
                <a:lnTo>
                  <a:pt x="1965891" y="158670"/>
                </a:lnTo>
                <a:lnTo>
                  <a:pt x="1909454" y="169283"/>
                </a:lnTo>
                <a:lnTo>
                  <a:pt x="1853620" y="180203"/>
                </a:lnTo>
                <a:lnTo>
                  <a:pt x="1798398" y="191426"/>
                </a:lnTo>
                <a:lnTo>
                  <a:pt x="1743800" y="202949"/>
                </a:lnTo>
                <a:lnTo>
                  <a:pt x="1689835" y="214769"/>
                </a:lnTo>
                <a:lnTo>
                  <a:pt x="1636513" y="226883"/>
                </a:lnTo>
                <a:lnTo>
                  <a:pt x="1583846" y="239286"/>
                </a:lnTo>
                <a:lnTo>
                  <a:pt x="1531844" y="251975"/>
                </a:lnTo>
                <a:lnTo>
                  <a:pt x="1480517" y="264947"/>
                </a:lnTo>
                <a:lnTo>
                  <a:pt x="1429876" y="278198"/>
                </a:lnTo>
                <a:lnTo>
                  <a:pt x="1379931" y="291726"/>
                </a:lnTo>
                <a:lnTo>
                  <a:pt x="1330692" y="305525"/>
                </a:lnTo>
                <a:lnTo>
                  <a:pt x="1282170" y="319594"/>
                </a:lnTo>
                <a:lnTo>
                  <a:pt x="1234375" y="333928"/>
                </a:lnTo>
                <a:lnTo>
                  <a:pt x="1187318" y="348525"/>
                </a:lnTo>
                <a:lnTo>
                  <a:pt x="1141010" y="363380"/>
                </a:lnTo>
                <a:lnTo>
                  <a:pt x="1095460" y="378490"/>
                </a:lnTo>
                <a:lnTo>
                  <a:pt x="1050679" y="393851"/>
                </a:lnTo>
                <a:lnTo>
                  <a:pt x="1006677" y="409461"/>
                </a:lnTo>
                <a:lnTo>
                  <a:pt x="963466" y="425316"/>
                </a:lnTo>
                <a:lnTo>
                  <a:pt x="921055" y="441412"/>
                </a:lnTo>
                <a:lnTo>
                  <a:pt x="879454" y="457746"/>
                </a:lnTo>
                <a:lnTo>
                  <a:pt x="838675" y="474315"/>
                </a:lnTo>
                <a:lnTo>
                  <a:pt x="798727" y="491114"/>
                </a:lnTo>
                <a:lnTo>
                  <a:pt x="759622" y="508141"/>
                </a:lnTo>
                <a:lnTo>
                  <a:pt x="721369" y="525391"/>
                </a:lnTo>
                <a:lnTo>
                  <a:pt x="683979" y="542863"/>
                </a:lnTo>
                <a:lnTo>
                  <a:pt x="647462" y="560551"/>
                </a:lnTo>
                <a:lnTo>
                  <a:pt x="611829" y="578453"/>
                </a:lnTo>
                <a:lnTo>
                  <a:pt x="577090" y="596565"/>
                </a:lnTo>
                <a:lnTo>
                  <a:pt x="543256" y="614884"/>
                </a:lnTo>
                <a:lnTo>
                  <a:pt x="478343" y="652129"/>
                </a:lnTo>
                <a:lnTo>
                  <a:pt x="417174" y="690158"/>
                </a:lnTo>
                <a:lnTo>
                  <a:pt x="359832" y="728946"/>
                </a:lnTo>
                <a:lnTo>
                  <a:pt x="306401" y="768464"/>
                </a:lnTo>
                <a:lnTo>
                  <a:pt x="256964" y="808684"/>
                </a:lnTo>
                <a:lnTo>
                  <a:pt x="211604" y="849579"/>
                </a:lnTo>
                <a:lnTo>
                  <a:pt x="170405" y="891120"/>
                </a:lnTo>
                <a:lnTo>
                  <a:pt x="133450" y="933282"/>
                </a:lnTo>
                <a:lnTo>
                  <a:pt x="100823" y="976035"/>
                </a:lnTo>
                <a:lnTo>
                  <a:pt x="72608" y="1019352"/>
                </a:lnTo>
                <a:lnTo>
                  <a:pt x="48887" y="1063206"/>
                </a:lnTo>
                <a:lnTo>
                  <a:pt x="29744" y="1107568"/>
                </a:lnTo>
                <a:lnTo>
                  <a:pt x="15262" y="1152412"/>
                </a:lnTo>
                <a:lnTo>
                  <a:pt x="5525" y="1197708"/>
                </a:lnTo>
                <a:lnTo>
                  <a:pt x="617" y="1243431"/>
                </a:lnTo>
                <a:lnTo>
                  <a:pt x="0" y="1266444"/>
                </a:lnTo>
                <a:lnTo>
                  <a:pt x="617" y="1289481"/>
                </a:lnTo>
                <a:lnTo>
                  <a:pt x="5525" y="1335251"/>
                </a:lnTo>
                <a:lnTo>
                  <a:pt x="15262" y="1380594"/>
                </a:lnTo>
                <a:lnTo>
                  <a:pt x="29744" y="1425482"/>
                </a:lnTo>
                <a:lnTo>
                  <a:pt x="48887" y="1469886"/>
                </a:lnTo>
                <a:lnTo>
                  <a:pt x="72608" y="1513779"/>
                </a:lnTo>
                <a:lnTo>
                  <a:pt x="100823" y="1557134"/>
                </a:lnTo>
                <a:lnTo>
                  <a:pt x="133450" y="1599923"/>
                </a:lnTo>
                <a:lnTo>
                  <a:pt x="170405" y="1642119"/>
                </a:lnTo>
                <a:lnTo>
                  <a:pt x="211604" y="1683693"/>
                </a:lnTo>
                <a:lnTo>
                  <a:pt x="256964" y="1724618"/>
                </a:lnTo>
                <a:lnTo>
                  <a:pt x="306401" y="1764867"/>
                </a:lnTo>
                <a:lnTo>
                  <a:pt x="359832" y="1804412"/>
                </a:lnTo>
                <a:lnTo>
                  <a:pt x="417174" y="1843225"/>
                </a:lnTo>
                <a:lnTo>
                  <a:pt x="478343" y="1881279"/>
                </a:lnTo>
                <a:lnTo>
                  <a:pt x="543256" y="1918546"/>
                </a:lnTo>
                <a:lnTo>
                  <a:pt x="577090" y="1936876"/>
                </a:lnTo>
                <a:lnTo>
                  <a:pt x="611829" y="1954999"/>
                </a:lnTo>
                <a:lnTo>
                  <a:pt x="647462" y="1972911"/>
                </a:lnTo>
                <a:lnTo>
                  <a:pt x="683979" y="1990609"/>
                </a:lnTo>
                <a:lnTo>
                  <a:pt x="721369" y="2008089"/>
                </a:lnTo>
                <a:lnTo>
                  <a:pt x="759622" y="2025349"/>
                </a:lnTo>
                <a:lnTo>
                  <a:pt x="798727" y="2042385"/>
                </a:lnTo>
                <a:lnTo>
                  <a:pt x="838675" y="2059192"/>
                </a:lnTo>
                <a:lnTo>
                  <a:pt x="879454" y="2075769"/>
                </a:lnTo>
                <a:lnTo>
                  <a:pt x="921055" y="2092110"/>
                </a:lnTo>
                <a:lnTo>
                  <a:pt x="963466" y="2108214"/>
                </a:lnTo>
                <a:lnTo>
                  <a:pt x="1006677" y="2124076"/>
                </a:lnTo>
                <a:lnTo>
                  <a:pt x="1050679" y="2139693"/>
                </a:lnTo>
                <a:lnTo>
                  <a:pt x="1095460" y="2155061"/>
                </a:lnTo>
                <a:lnTo>
                  <a:pt x="1141010" y="2170177"/>
                </a:lnTo>
                <a:lnTo>
                  <a:pt x="1187318" y="2185038"/>
                </a:lnTo>
                <a:lnTo>
                  <a:pt x="1234375" y="2199640"/>
                </a:lnTo>
                <a:lnTo>
                  <a:pt x="1282170" y="2213980"/>
                </a:lnTo>
                <a:lnTo>
                  <a:pt x="1330692" y="2228054"/>
                </a:lnTo>
                <a:lnTo>
                  <a:pt x="1379931" y="2241859"/>
                </a:lnTo>
                <a:lnTo>
                  <a:pt x="1429876" y="2255391"/>
                </a:lnTo>
                <a:lnTo>
                  <a:pt x="1480517" y="2268647"/>
                </a:lnTo>
                <a:lnTo>
                  <a:pt x="1531844" y="2281623"/>
                </a:lnTo>
                <a:lnTo>
                  <a:pt x="1583846" y="2294316"/>
                </a:lnTo>
                <a:lnTo>
                  <a:pt x="1636513" y="2306723"/>
                </a:lnTo>
                <a:lnTo>
                  <a:pt x="1689835" y="2318840"/>
                </a:lnTo>
                <a:lnTo>
                  <a:pt x="1743800" y="2330663"/>
                </a:lnTo>
                <a:lnTo>
                  <a:pt x="1798398" y="2342190"/>
                </a:lnTo>
                <a:lnTo>
                  <a:pt x="1853620" y="2353416"/>
                </a:lnTo>
                <a:lnTo>
                  <a:pt x="1909454" y="2364339"/>
                </a:lnTo>
                <a:lnTo>
                  <a:pt x="1965891" y="2374954"/>
                </a:lnTo>
                <a:lnTo>
                  <a:pt x="2022919" y="2385259"/>
                </a:lnTo>
                <a:lnTo>
                  <a:pt x="2080529" y="2395250"/>
                </a:lnTo>
                <a:lnTo>
                  <a:pt x="2138709" y="2404923"/>
                </a:lnTo>
                <a:lnTo>
                  <a:pt x="2197450" y="2414275"/>
                </a:lnTo>
                <a:lnTo>
                  <a:pt x="2256741" y="2423302"/>
                </a:lnTo>
                <a:lnTo>
                  <a:pt x="2316572" y="2432002"/>
                </a:lnTo>
                <a:lnTo>
                  <a:pt x="2376931" y="2440370"/>
                </a:lnTo>
                <a:lnTo>
                  <a:pt x="2437810" y="2448404"/>
                </a:lnTo>
                <a:lnTo>
                  <a:pt x="2499197" y="2456099"/>
                </a:lnTo>
                <a:lnTo>
                  <a:pt x="2561081" y="2463452"/>
                </a:lnTo>
                <a:lnTo>
                  <a:pt x="2623454" y="2470461"/>
                </a:lnTo>
                <a:lnTo>
                  <a:pt x="2686303" y="2477120"/>
                </a:lnTo>
                <a:lnTo>
                  <a:pt x="2749619" y="2483428"/>
                </a:lnTo>
                <a:lnTo>
                  <a:pt x="2813391" y="2489380"/>
                </a:lnTo>
                <a:lnTo>
                  <a:pt x="2877608" y="2494973"/>
                </a:lnTo>
                <a:lnTo>
                  <a:pt x="2942261" y="2500204"/>
                </a:lnTo>
                <a:lnTo>
                  <a:pt x="3007339" y="2505068"/>
                </a:lnTo>
                <a:lnTo>
                  <a:pt x="3072832" y="2509564"/>
                </a:lnTo>
                <a:lnTo>
                  <a:pt x="3138728" y="2513686"/>
                </a:lnTo>
                <a:lnTo>
                  <a:pt x="3205018" y="2517433"/>
                </a:lnTo>
                <a:lnTo>
                  <a:pt x="3271691" y="2520800"/>
                </a:lnTo>
                <a:lnTo>
                  <a:pt x="3338737" y="2523783"/>
                </a:lnTo>
                <a:lnTo>
                  <a:pt x="3406146" y="2526380"/>
                </a:lnTo>
                <a:lnTo>
                  <a:pt x="3473906" y="2528587"/>
                </a:lnTo>
                <a:lnTo>
                  <a:pt x="3542007" y="2530400"/>
                </a:lnTo>
                <a:lnTo>
                  <a:pt x="3610440" y="2531817"/>
                </a:lnTo>
                <a:lnTo>
                  <a:pt x="3679193" y="2532833"/>
                </a:lnTo>
                <a:lnTo>
                  <a:pt x="3748256" y="2533445"/>
                </a:lnTo>
                <a:lnTo>
                  <a:pt x="3817619" y="2533650"/>
                </a:lnTo>
                <a:lnTo>
                  <a:pt x="3886957" y="2533445"/>
                </a:lnTo>
                <a:lnTo>
                  <a:pt x="3955996" y="2532833"/>
                </a:lnTo>
                <a:lnTo>
                  <a:pt x="4024725" y="2531817"/>
                </a:lnTo>
                <a:lnTo>
                  <a:pt x="4093134" y="2530400"/>
                </a:lnTo>
                <a:lnTo>
                  <a:pt x="4161213" y="2528587"/>
                </a:lnTo>
                <a:lnTo>
                  <a:pt x="4228950" y="2526380"/>
                </a:lnTo>
                <a:lnTo>
                  <a:pt x="4296336" y="2523783"/>
                </a:lnTo>
                <a:lnTo>
                  <a:pt x="4363361" y="2520800"/>
                </a:lnTo>
                <a:lnTo>
                  <a:pt x="4430013" y="2517433"/>
                </a:lnTo>
                <a:lnTo>
                  <a:pt x="4496283" y="2513686"/>
                </a:lnTo>
                <a:lnTo>
                  <a:pt x="4562159" y="2509564"/>
                </a:lnTo>
                <a:lnTo>
                  <a:pt x="4627632" y="2505068"/>
                </a:lnTo>
                <a:lnTo>
                  <a:pt x="4692691" y="2500204"/>
                </a:lnTo>
                <a:lnTo>
                  <a:pt x="4757326" y="2494973"/>
                </a:lnTo>
                <a:lnTo>
                  <a:pt x="4821526" y="2489380"/>
                </a:lnTo>
                <a:lnTo>
                  <a:pt x="4885280" y="2483428"/>
                </a:lnTo>
                <a:lnTo>
                  <a:pt x="4948579" y="2477120"/>
                </a:lnTo>
                <a:lnTo>
                  <a:pt x="5011412" y="2470461"/>
                </a:lnTo>
                <a:lnTo>
                  <a:pt x="5073768" y="2463452"/>
                </a:lnTo>
                <a:lnTo>
                  <a:pt x="5135637" y="2456099"/>
                </a:lnTo>
                <a:lnTo>
                  <a:pt x="5197009" y="2448404"/>
                </a:lnTo>
                <a:lnTo>
                  <a:pt x="5257873" y="2440370"/>
                </a:lnTo>
                <a:lnTo>
                  <a:pt x="5318218" y="2432002"/>
                </a:lnTo>
                <a:lnTo>
                  <a:pt x="5378035" y="2423302"/>
                </a:lnTo>
                <a:lnTo>
                  <a:pt x="5437312" y="2414275"/>
                </a:lnTo>
                <a:lnTo>
                  <a:pt x="5496040" y="2404923"/>
                </a:lnTo>
                <a:lnTo>
                  <a:pt x="5554208" y="2395250"/>
                </a:lnTo>
                <a:lnTo>
                  <a:pt x="5611805" y="2385259"/>
                </a:lnTo>
                <a:lnTo>
                  <a:pt x="5668822" y="2374954"/>
                </a:lnTo>
                <a:lnTo>
                  <a:pt x="5725247" y="2364339"/>
                </a:lnTo>
                <a:lnTo>
                  <a:pt x="5781070" y="2353416"/>
                </a:lnTo>
                <a:lnTo>
                  <a:pt x="5836281" y="2342190"/>
                </a:lnTo>
                <a:lnTo>
                  <a:pt x="5890869" y="2330663"/>
                </a:lnTo>
                <a:lnTo>
                  <a:pt x="5944824" y="2318840"/>
                </a:lnTo>
                <a:lnTo>
                  <a:pt x="5998136" y="2306723"/>
                </a:lnTo>
                <a:lnTo>
                  <a:pt x="6050793" y="2294316"/>
                </a:lnTo>
                <a:lnTo>
                  <a:pt x="6102787" y="2281623"/>
                </a:lnTo>
                <a:lnTo>
                  <a:pt x="6154105" y="2268647"/>
                </a:lnTo>
                <a:lnTo>
                  <a:pt x="6204738" y="2255391"/>
                </a:lnTo>
                <a:lnTo>
                  <a:pt x="6254675" y="2241859"/>
                </a:lnTo>
                <a:lnTo>
                  <a:pt x="6303907" y="2228054"/>
                </a:lnTo>
                <a:lnTo>
                  <a:pt x="6352421" y="2213980"/>
                </a:lnTo>
                <a:lnTo>
                  <a:pt x="6400209" y="2199640"/>
                </a:lnTo>
                <a:lnTo>
                  <a:pt x="6447259" y="2185038"/>
                </a:lnTo>
                <a:lnTo>
                  <a:pt x="6493561" y="2170177"/>
                </a:lnTo>
                <a:lnTo>
                  <a:pt x="6539105" y="2155061"/>
                </a:lnTo>
                <a:lnTo>
                  <a:pt x="6583880" y="2139693"/>
                </a:lnTo>
                <a:lnTo>
                  <a:pt x="6627876" y="2124076"/>
                </a:lnTo>
                <a:lnTo>
                  <a:pt x="6671082" y="2108214"/>
                </a:lnTo>
                <a:lnTo>
                  <a:pt x="6713488" y="2092110"/>
                </a:lnTo>
                <a:lnTo>
                  <a:pt x="6755083" y="2075769"/>
                </a:lnTo>
                <a:lnTo>
                  <a:pt x="6795858" y="2059192"/>
                </a:lnTo>
                <a:lnTo>
                  <a:pt x="6835801" y="2042385"/>
                </a:lnTo>
                <a:lnTo>
                  <a:pt x="6874903" y="2025349"/>
                </a:lnTo>
                <a:lnTo>
                  <a:pt x="6913152" y="2008089"/>
                </a:lnTo>
                <a:lnTo>
                  <a:pt x="6950538" y="1990609"/>
                </a:lnTo>
                <a:lnTo>
                  <a:pt x="6987052" y="1972911"/>
                </a:lnTo>
                <a:lnTo>
                  <a:pt x="7022681" y="1954999"/>
                </a:lnTo>
                <a:lnTo>
                  <a:pt x="7057417" y="1936876"/>
                </a:lnTo>
                <a:lnTo>
                  <a:pt x="7091248" y="1918546"/>
                </a:lnTo>
                <a:lnTo>
                  <a:pt x="7156156" y="1881279"/>
                </a:lnTo>
                <a:lnTo>
                  <a:pt x="7217320" y="1843225"/>
                </a:lnTo>
                <a:lnTo>
                  <a:pt x="7274658" y="1804412"/>
                </a:lnTo>
                <a:lnTo>
                  <a:pt x="7328086" y="1764867"/>
                </a:lnTo>
                <a:lnTo>
                  <a:pt x="7377521" y="1724618"/>
                </a:lnTo>
                <a:lnTo>
                  <a:pt x="7422879" y="1683693"/>
                </a:lnTo>
                <a:lnTo>
                  <a:pt x="7464076" y="1642119"/>
                </a:lnTo>
                <a:lnTo>
                  <a:pt x="7501029" y="1599923"/>
                </a:lnTo>
                <a:lnTo>
                  <a:pt x="7533655" y="1557134"/>
                </a:lnTo>
                <a:lnTo>
                  <a:pt x="7561870" y="1513779"/>
                </a:lnTo>
                <a:lnTo>
                  <a:pt x="7585591" y="1469886"/>
                </a:lnTo>
                <a:lnTo>
                  <a:pt x="7604734" y="1425482"/>
                </a:lnTo>
                <a:lnTo>
                  <a:pt x="7619215" y="1380594"/>
                </a:lnTo>
                <a:lnTo>
                  <a:pt x="7628952" y="1335251"/>
                </a:lnTo>
                <a:lnTo>
                  <a:pt x="7633860" y="1289481"/>
                </a:lnTo>
                <a:lnTo>
                  <a:pt x="7634478" y="1266443"/>
                </a:lnTo>
                <a:lnTo>
                  <a:pt x="7633860" y="1243431"/>
                </a:lnTo>
                <a:lnTo>
                  <a:pt x="7628952" y="1197708"/>
                </a:lnTo>
                <a:lnTo>
                  <a:pt x="7619215" y="1152412"/>
                </a:lnTo>
                <a:lnTo>
                  <a:pt x="7604734" y="1107568"/>
                </a:lnTo>
                <a:lnTo>
                  <a:pt x="7585591" y="1063206"/>
                </a:lnTo>
                <a:lnTo>
                  <a:pt x="7561870" y="1019352"/>
                </a:lnTo>
                <a:lnTo>
                  <a:pt x="7533655" y="976035"/>
                </a:lnTo>
                <a:lnTo>
                  <a:pt x="7501029" y="933282"/>
                </a:lnTo>
                <a:lnTo>
                  <a:pt x="7464076" y="891120"/>
                </a:lnTo>
                <a:lnTo>
                  <a:pt x="7422879" y="849579"/>
                </a:lnTo>
                <a:lnTo>
                  <a:pt x="7377521" y="808684"/>
                </a:lnTo>
                <a:lnTo>
                  <a:pt x="7328086" y="768464"/>
                </a:lnTo>
                <a:lnTo>
                  <a:pt x="7274658" y="728946"/>
                </a:lnTo>
                <a:lnTo>
                  <a:pt x="7217320" y="690158"/>
                </a:lnTo>
                <a:lnTo>
                  <a:pt x="7156156" y="652129"/>
                </a:lnTo>
                <a:lnTo>
                  <a:pt x="7091248" y="614884"/>
                </a:lnTo>
                <a:lnTo>
                  <a:pt x="7057417" y="596565"/>
                </a:lnTo>
                <a:lnTo>
                  <a:pt x="7022681" y="578453"/>
                </a:lnTo>
                <a:lnTo>
                  <a:pt x="6987052" y="560551"/>
                </a:lnTo>
                <a:lnTo>
                  <a:pt x="6950538" y="542863"/>
                </a:lnTo>
                <a:lnTo>
                  <a:pt x="6913152" y="525391"/>
                </a:lnTo>
                <a:lnTo>
                  <a:pt x="6874903" y="508141"/>
                </a:lnTo>
                <a:lnTo>
                  <a:pt x="6835801" y="491114"/>
                </a:lnTo>
                <a:lnTo>
                  <a:pt x="6795858" y="474315"/>
                </a:lnTo>
                <a:lnTo>
                  <a:pt x="6755083" y="457746"/>
                </a:lnTo>
                <a:lnTo>
                  <a:pt x="6713488" y="441412"/>
                </a:lnTo>
                <a:lnTo>
                  <a:pt x="6671082" y="425316"/>
                </a:lnTo>
                <a:lnTo>
                  <a:pt x="6627876" y="409461"/>
                </a:lnTo>
                <a:lnTo>
                  <a:pt x="6583880" y="393851"/>
                </a:lnTo>
                <a:lnTo>
                  <a:pt x="6539105" y="378490"/>
                </a:lnTo>
                <a:lnTo>
                  <a:pt x="6493561" y="363380"/>
                </a:lnTo>
                <a:lnTo>
                  <a:pt x="6447259" y="348525"/>
                </a:lnTo>
                <a:lnTo>
                  <a:pt x="6400209" y="333928"/>
                </a:lnTo>
                <a:lnTo>
                  <a:pt x="6352421" y="319594"/>
                </a:lnTo>
                <a:lnTo>
                  <a:pt x="6303907" y="305525"/>
                </a:lnTo>
                <a:lnTo>
                  <a:pt x="6254675" y="291726"/>
                </a:lnTo>
                <a:lnTo>
                  <a:pt x="6204738" y="278198"/>
                </a:lnTo>
                <a:lnTo>
                  <a:pt x="6154105" y="264947"/>
                </a:lnTo>
                <a:lnTo>
                  <a:pt x="6102787" y="251975"/>
                </a:lnTo>
                <a:lnTo>
                  <a:pt x="6050793" y="239286"/>
                </a:lnTo>
                <a:lnTo>
                  <a:pt x="5998136" y="226883"/>
                </a:lnTo>
                <a:lnTo>
                  <a:pt x="5944824" y="214769"/>
                </a:lnTo>
                <a:lnTo>
                  <a:pt x="5890869" y="202949"/>
                </a:lnTo>
                <a:lnTo>
                  <a:pt x="5836281" y="191426"/>
                </a:lnTo>
                <a:lnTo>
                  <a:pt x="5781070" y="180203"/>
                </a:lnTo>
                <a:lnTo>
                  <a:pt x="5725247" y="169283"/>
                </a:lnTo>
                <a:lnTo>
                  <a:pt x="5668822" y="158670"/>
                </a:lnTo>
                <a:lnTo>
                  <a:pt x="5611805" y="148368"/>
                </a:lnTo>
                <a:lnTo>
                  <a:pt x="5554208" y="138380"/>
                </a:lnTo>
                <a:lnTo>
                  <a:pt x="5496040" y="128709"/>
                </a:lnTo>
                <a:lnTo>
                  <a:pt x="5437312" y="119359"/>
                </a:lnTo>
                <a:lnTo>
                  <a:pt x="5378035" y="110333"/>
                </a:lnTo>
                <a:lnTo>
                  <a:pt x="5318218" y="101635"/>
                </a:lnTo>
                <a:lnTo>
                  <a:pt x="5257873" y="93268"/>
                </a:lnTo>
                <a:lnTo>
                  <a:pt x="5197009" y="85236"/>
                </a:lnTo>
                <a:lnTo>
                  <a:pt x="5135637" y="77542"/>
                </a:lnTo>
                <a:lnTo>
                  <a:pt x="5073768" y="70190"/>
                </a:lnTo>
                <a:lnTo>
                  <a:pt x="5011412" y="63182"/>
                </a:lnTo>
                <a:lnTo>
                  <a:pt x="4948579" y="56524"/>
                </a:lnTo>
                <a:lnTo>
                  <a:pt x="4885280" y="50217"/>
                </a:lnTo>
                <a:lnTo>
                  <a:pt x="4821526" y="44266"/>
                </a:lnTo>
                <a:lnTo>
                  <a:pt x="4757326" y="38673"/>
                </a:lnTo>
                <a:lnTo>
                  <a:pt x="4692691" y="33443"/>
                </a:lnTo>
                <a:lnTo>
                  <a:pt x="4627632" y="28579"/>
                </a:lnTo>
                <a:lnTo>
                  <a:pt x="4562159" y="24084"/>
                </a:lnTo>
                <a:lnTo>
                  <a:pt x="4496283" y="19962"/>
                </a:lnTo>
                <a:lnTo>
                  <a:pt x="4430013" y="16215"/>
                </a:lnTo>
                <a:lnTo>
                  <a:pt x="4363361" y="12849"/>
                </a:lnTo>
                <a:lnTo>
                  <a:pt x="4296336" y="9866"/>
                </a:lnTo>
                <a:lnTo>
                  <a:pt x="4228950" y="7269"/>
                </a:lnTo>
                <a:lnTo>
                  <a:pt x="4161213" y="5062"/>
                </a:lnTo>
                <a:lnTo>
                  <a:pt x="4093134" y="3249"/>
                </a:lnTo>
                <a:lnTo>
                  <a:pt x="4024725" y="1832"/>
                </a:lnTo>
                <a:lnTo>
                  <a:pt x="3955996" y="816"/>
                </a:lnTo>
                <a:lnTo>
                  <a:pt x="3886957" y="204"/>
                </a:lnTo>
                <a:lnTo>
                  <a:pt x="3817619" y="0"/>
                </a:lnTo>
                <a:close/>
              </a:path>
            </a:pathLst>
          </a:custGeom>
          <a:ln w="25400">
            <a:solidFill>
              <a:srgbClr val="9999FF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96E1A8D-3312-94CE-9D55-89EF57776BA0}"/>
              </a:ext>
            </a:extLst>
          </p:cNvPr>
          <p:cNvSpPr txBox="1">
            <a:spLocks/>
          </p:cNvSpPr>
          <p:nvPr/>
        </p:nvSpPr>
        <p:spPr>
          <a:xfrm>
            <a:off x="3552100" y="2651282"/>
            <a:ext cx="5084335" cy="1736766"/>
          </a:xfrm>
          <a:prstGeom prst="rect">
            <a:avLst/>
          </a:prstGeom>
        </p:spPr>
        <p:txBody>
          <a:bodyPr vert="horz" wrap="square" lIns="0" tIns="12724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88" marR="5090" indent="-1272" algn="ctr">
              <a:lnSpc>
                <a:spcPct val="100000"/>
              </a:lnSpc>
              <a:spcBef>
                <a:spcPts val="100"/>
              </a:spcBef>
            </a:pPr>
            <a:r>
              <a:rPr lang="fr-FR" sz="2805"/>
              <a:t>Les</a:t>
            </a:r>
            <a:r>
              <a:rPr lang="fr-FR" sz="2805" spc="-5"/>
              <a:t> </a:t>
            </a:r>
            <a:r>
              <a:rPr lang="fr-FR" sz="2805"/>
              <a:t>données</a:t>
            </a:r>
            <a:r>
              <a:rPr lang="fr-FR" sz="2805" spc="-5"/>
              <a:t> </a:t>
            </a:r>
            <a:r>
              <a:rPr lang="fr-FR" sz="2805"/>
              <a:t>nécessaires</a:t>
            </a:r>
            <a:r>
              <a:rPr lang="fr-FR" sz="2805" spc="-5"/>
              <a:t> </a:t>
            </a:r>
            <a:r>
              <a:rPr lang="fr-FR" sz="2805"/>
              <a:t>à </a:t>
            </a:r>
            <a:r>
              <a:rPr lang="fr-FR" sz="2805" spc="-25"/>
              <a:t>une </a:t>
            </a:r>
            <a:r>
              <a:rPr lang="fr-FR" sz="2805"/>
              <a:t>application</a:t>
            </a:r>
            <a:r>
              <a:rPr lang="fr-FR" sz="2805" spc="-15"/>
              <a:t> </a:t>
            </a:r>
            <a:r>
              <a:rPr lang="fr-FR" sz="2805"/>
              <a:t>pourraient</a:t>
            </a:r>
            <a:r>
              <a:rPr lang="fr-FR" sz="2805" spc="-5"/>
              <a:t> </a:t>
            </a:r>
            <a:r>
              <a:rPr lang="fr-FR" sz="2805"/>
              <a:t>être</a:t>
            </a:r>
            <a:r>
              <a:rPr lang="fr-FR" sz="2805" spc="-5"/>
              <a:t> </a:t>
            </a:r>
            <a:r>
              <a:rPr lang="fr-FR" sz="2805" spc="-10"/>
              <a:t>utiles </a:t>
            </a:r>
            <a:r>
              <a:rPr lang="fr-FR" sz="2805"/>
              <a:t>à d’autres applications </a:t>
            </a:r>
            <a:r>
              <a:rPr lang="fr-FR" sz="2805" spc="-10"/>
              <a:t>voire </a:t>
            </a:r>
            <a:r>
              <a:rPr lang="fr-FR" sz="2805"/>
              <a:t>même</a:t>
            </a:r>
            <a:r>
              <a:rPr lang="fr-FR" sz="2805" spc="-10"/>
              <a:t> </a:t>
            </a:r>
            <a:r>
              <a:rPr lang="fr-FR" sz="2805"/>
              <a:t>à d’autres </a:t>
            </a:r>
            <a:r>
              <a:rPr lang="fr-FR" sz="2805" spc="-10"/>
              <a:t>utilisateurs</a:t>
            </a:r>
            <a:endParaRPr lang="fr-FR" sz="2805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CD37482-AA92-BB7B-272B-5180CA51E6F7}"/>
              </a:ext>
            </a:extLst>
          </p:cNvPr>
          <p:cNvSpPr/>
          <p:nvPr/>
        </p:nvSpPr>
        <p:spPr>
          <a:xfrm>
            <a:off x="2605990" y="5332900"/>
            <a:ext cx="6312159" cy="1327704"/>
          </a:xfrm>
          <a:custGeom>
            <a:avLst/>
            <a:gdLst/>
            <a:ahLst/>
            <a:cxnLst/>
            <a:rect l="l" t="t" r="r" b="b"/>
            <a:pathLst>
              <a:path w="6300470" h="1325245">
                <a:moveTo>
                  <a:pt x="3150108" y="0"/>
                </a:moveTo>
                <a:lnTo>
                  <a:pt x="3075756" y="180"/>
                </a:lnTo>
                <a:lnTo>
                  <a:pt x="3001826" y="720"/>
                </a:lnTo>
                <a:lnTo>
                  <a:pt x="2928338" y="1615"/>
                </a:lnTo>
                <a:lnTo>
                  <a:pt x="2855309" y="2861"/>
                </a:lnTo>
                <a:lnTo>
                  <a:pt x="2782759" y="4454"/>
                </a:lnTo>
                <a:lnTo>
                  <a:pt x="2710706" y="6390"/>
                </a:lnTo>
                <a:lnTo>
                  <a:pt x="2639170" y="8666"/>
                </a:lnTo>
                <a:lnTo>
                  <a:pt x="2568170" y="11276"/>
                </a:lnTo>
                <a:lnTo>
                  <a:pt x="2497724" y="14218"/>
                </a:lnTo>
                <a:lnTo>
                  <a:pt x="2427851" y="17488"/>
                </a:lnTo>
                <a:lnTo>
                  <a:pt x="2358571" y="21080"/>
                </a:lnTo>
                <a:lnTo>
                  <a:pt x="2289902" y="24993"/>
                </a:lnTo>
                <a:lnTo>
                  <a:pt x="2221862" y="29220"/>
                </a:lnTo>
                <a:lnTo>
                  <a:pt x="2154472" y="33759"/>
                </a:lnTo>
                <a:lnTo>
                  <a:pt x="2087750" y="38606"/>
                </a:lnTo>
                <a:lnTo>
                  <a:pt x="2021714" y="43756"/>
                </a:lnTo>
                <a:lnTo>
                  <a:pt x="1956384" y="49206"/>
                </a:lnTo>
                <a:lnTo>
                  <a:pt x="1891779" y="54951"/>
                </a:lnTo>
                <a:lnTo>
                  <a:pt x="1827917" y="60988"/>
                </a:lnTo>
                <a:lnTo>
                  <a:pt x="1764818" y="67313"/>
                </a:lnTo>
                <a:lnTo>
                  <a:pt x="1702500" y="73922"/>
                </a:lnTo>
                <a:lnTo>
                  <a:pt x="1640983" y="80810"/>
                </a:lnTo>
                <a:lnTo>
                  <a:pt x="1580284" y="87975"/>
                </a:lnTo>
                <a:lnTo>
                  <a:pt x="1520424" y="95411"/>
                </a:lnTo>
                <a:lnTo>
                  <a:pt x="1461421" y="103115"/>
                </a:lnTo>
                <a:lnTo>
                  <a:pt x="1403294" y="111083"/>
                </a:lnTo>
                <a:lnTo>
                  <a:pt x="1346061" y="119312"/>
                </a:lnTo>
                <a:lnTo>
                  <a:pt x="1289742" y="127796"/>
                </a:lnTo>
                <a:lnTo>
                  <a:pt x="1234356" y="136532"/>
                </a:lnTo>
                <a:lnTo>
                  <a:pt x="1179922" y="145517"/>
                </a:lnTo>
                <a:lnTo>
                  <a:pt x="1126458" y="154746"/>
                </a:lnTo>
                <a:lnTo>
                  <a:pt x="1073984" y="164215"/>
                </a:lnTo>
                <a:lnTo>
                  <a:pt x="1022518" y="173920"/>
                </a:lnTo>
                <a:lnTo>
                  <a:pt x="972079" y="183858"/>
                </a:lnTo>
                <a:lnTo>
                  <a:pt x="922686" y="194024"/>
                </a:lnTo>
                <a:lnTo>
                  <a:pt x="874359" y="204414"/>
                </a:lnTo>
                <a:lnTo>
                  <a:pt x="827115" y="215025"/>
                </a:lnTo>
                <a:lnTo>
                  <a:pt x="780975" y="225852"/>
                </a:lnTo>
                <a:lnTo>
                  <a:pt x="735956" y="236892"/>
                </a:lnTo>
                <a:lnTo>
                  <a:pt x="692078" y="248140"/>
                </a:lnTo>
                <a:lnTo>
                  <a:pt x="649359" y="259593"/>
                </a:lnTo>
                <a:lnTo>
                  <a:pt x="607819" y="271247"/>
                </a:lnTo>
                <a:lnTo>
                  <a:pt x="567477" y="283097"/>
                </a:lnTo>
                <a:lnTo>
                  <a:pt x="528351" y="295141"/>
                </a:lnTo>
                <a:lnTo>
                  <a:pt x="490461" y="307372"/>
                </a:lnTo>
                <a:lnTo>
                  <a:pt x="453824" y="319789"/>
                </a:lnTo>
                <a:lnTo>
                  <a:pt x="384390" y="345161"/>
                </a:lnTo>
                <a:lnTo>
                  <a:pt x="320199" y="371225"/>
                </a:lnTo>
                <a:lnTo>
                  <a:pt x="261404" y="397948"/>
                </a:lnTo>
                <a:lnTo>
                  <a:pt x="208156" y="425300"/>
                </a:lnTo>
                <a:lnTo>
                  <a:pt x="160605" y="453249"/>
                </a:lnTo>
                <a:lnTo>
                  <a:pt x="118903" y="481763"/>
                </a:lnTo>
                <a:lnTo>
                  <a:pt x="83202" y="510811"/>
                </a:lnTo>
                <a:lnTo>
                  <a:pt x="53653" y="540360"/>
                </a:lnTo>
                <a:lnTo>
                  <a:pt x="21194" y="585555"/>
                </a:lnTo>
                <a:lnTo>
                  <a:pt x="3428" y="631700"/>
                </a:lnTo>
                <a:lnTo>
                  <a:pt x="0" y="662939"/>
                </a:lnTo>
                <a:lnTo>
                  <a:pt x="860" y="678572"/>
                </a:lnTo>
                <a:lnTo>
                  <a:pt x="13615" y="724920"/>
                </a:lnTo>
                <a:lnTo>
                  <a:pt x="41232" y="770360"/>
                </a:lnTo>
                <a:lnTo>
                  <a:pt x="67649" y="800097"/>
                </a:lnTo>
                <a:lnTo>
                  <a:pt x="100293" y="829351"/>
                </a:lnTo>
                <a:lnTo>
                  <a:pt x="139013" y="858091"/>
                </a:lnTo>
                <a:lnTo>
                  <a:pt x="183658" y="886284"/>
                </a:lnTo>
                <a:lnTo>
                  <a:pt x="234077" y="913900"/>
                </a:lnTo>
                <a:lnTo>
                  <a:pt x="290118" y="940906"/>
                </a:lnTo>
                <a:lnTo>
                  <a:pt x="351630" y="967270"/>
                </a:lnTo>
                <a:lnTo>
                  <a:pt x="418461" y="992961"/>
                </a:lnTo>
                <a:lnTo>
                  <a:pt x="490461" y="1017947"/>
                </a:lnTo>
                <a:lnTo>
                  <a:pt x="528351" y="1030166"/>
                </a:lnTo>
                <a:lnTo>
                  <a:pt x="567477" y="1042196"/>
                </a:lnTo>
                <a:lnTo>
                  <a:pt x="607819" y="1054034"/>
                </a:lnTo>
                <a:lnTo>
                  <a:pt x="649359" y="1065677"/>
                </a:lnTo>
                <a:lnTo>
                  <a:pt x="692078" y="1077119"/>
                </a:lnTo>
                <a:lnTo>
                  <a:pt x="735956" y="1088357"/>
                </a:lnTo>
                <a:lnTo>
                  <a:pt x="780975" y="1099387"/>
                </a:lnTo>
                <a:lnTo>
                  <a:pt x="827115" y="1110205"/>
                </a:lnTo>
                <a:lnTo>
                  <a:pt x="874359" y="1120807"/>
                </a:lnTo>
                <a:lnTo>
                  <a:pt x="922686" y="1131188"/>
                </a:lnTo>
                <a:lnTo>
                  <a:pt x="972079" y="1141347"/>
                </a:lnTo>
                <a:lnTo>
                  <a:pt x="1022518" y="1151277"/>
                </a:lnTo>
                <a:lnTo>
                  <a:pt x="1073984" y="1160975"/>
                </a:lnTo>
                <a:lnTo>
                  <a:pt x="1126458" y="1170437"/>
                </a:lnTo>
                <a:lnTo>
                  <a:pt x="1179922" y="1179660"/>
                </a:lnTo>
                <a:lnTo>
                  <a:pt x="1234356" y="1188639"/>
                </a:lnTo>
                <a:lnTo>
                  <a:pt x="1289742" y="1197370"/>
                </a:lnTo>
                <a:lnTo>
                  <a:pt x="1346061" y="1205849"/>
                </a:lnTo>
                <a:lnTo>
                  <a:pt x="1403294" y="1214073"/>
                </a:lnTo>
                <a:lnTo>
                  <a:pt x="1461421" y="1222036"/>
                </a:lnTo>
                <a:lnTo>
                  <a:pt x="1520424" y="1229737"/>
                </a:lnTo>
                <a:lnTo>
                  <a:pt x="1580284" y="1237169"/>
                </a:lnTo>
                <a:lnTo>
                  <a:pt x="1640983" y="1244330"/>
                </a:lnTo>
                <a:lnTo>
                  <a:pt x="1702500" y="1251216"/>
                </a:lnTo>
                <a:lnTo>
                  <a:pt x="1764818" y="1257822"/>
                </a:lnTo>
                <a:lnTo>
                  <a:pt x="1827917" y="1264144"/>
                </a:lnTo>
                <a:lnTo>
                  <a:pt x="1891779" y="1270179"/>
                </a:lnTo>
                <a:lnTo>
                  <a:pt x="1956384" y="1275922"/>
                </a:lnTo>
                <a:lnTo>
                  <a:pt x="2021714" y="1281370"/>
                </a:lnTo>
                <a:lnTo>
                  <a:pt x="2087750" y="1286519"/>
                </a:lnTo>
                <a:lnTo>
                  <a:pt x="2154472" y="1291364"/>
                </a:lnTo>
                <a:lnTo>
                  <a:pt x="2221862" y="1295902"/>
                </a:lnTo>
                <a:lnTo>
                  <a:pt x="2289902" y="1300128"/>
                </a:lnTo>
                <a:lnTo>
                  <a:pt x="2358571" y="1304040"/>
                </a:lnTo>
                <a:lnTo>
                  <a:pt x="2427851" y="1307631"/>
                </a:lnTo>
                <a:lnTo>
                  <a:pt x="2497724" y="1310900"/>
                </a:lnTo>
                <a:lnTo>
                  <a:pt x="2568170" y="1313842"/>
                </a:lnTo>
                <a:lnTo>
                  <a:pt x="2639170" y="1316452"/>
                </a:lnTo>
                <a:lnTo>
                  <a:pt x="2710706" y="1318727"/>
                </a:lnTo>
                <a:lnTo>
                  <a:pt x="2782759" y="1320663"/>
                </a:lnTo>
                <a:lnTo>
                  <a:pt x="2855309" y="1322256"/>
                </a:lnTo>
                <a:lnTo>
                  <a:pt x="2928338" y="1323502"/>
                </a:lnTo>
                <a:lnTo>
                  <a:pt x="3001826" y="1324397"/>
                </a:lnTo>
                <a:lnTo>
                  <a:pt x="3075756" y="1324937"/>
                </a:lnTo>
                <a:lnTo>
                  <a:pt x="3150108" y="1325117"/>
                </a:lnTo>
                <a:lnTo>
                  <a:pt x="3224459" y="1324937"/>
                </a:lnTo>
                <a:lnTo>
                  <a:pt x="3298388" y="1324397"/>
                </a:lnTo>
                <a:lnTo>
                  <a:pt x="3371876" y="1323502"/>
                </a:lnTo>
                <a:lnTo>
                  <a:pt x="3444904" y="1322256"/>
                </a:lnTo>
                <a:lnTo>
                  <a:pt x="3517454" y="1320663"/>
                </a:lnTo>
                <a:lnTo>
                  <a:pt x="3589506" y="1318727"/>
                </a:lnTo>
                <a:lnTo>
                  <a:pt x="3661041" y="1316452"/>
                </a:lnTo>
                <a:lnTo>
                  <a:pt x="3732041" y="1313842"/>
                </a:lnTo>
                <a:lnTo>
                  <a:pt x="3802487" y="1310900"/>
                </a:lnTo>
                <a:lnTo>
                  <a:pt x="3872359" y="1307631"/>
                </a:lnTo>
                <a:lnTo>
                  <a:pt x="3941639" y="1304040"/>
                </a:lnTo>
                <a:lnTo>
                  <a:pt x="4010308" y="1300128"/>
                </a:lnTo>
                <a:lnTo>
                  <a:pt x="4078347" y="1295902"/>
                </a:lnTo>
                <a:lnTo>
                  <a:pt x="4145737" y="1291364"/>
                </a:lnTo>
                <a:lnTo>
                  <a:pt x="4212459" y="1286519"/>
                </a:lnTo>
                <a:lnTo>
                  <a:pt x="4278494" y="1281370"/>
                </a:lnTo>
                <a:lnTo>
                  <a:pt x="4343823" y="1275922"/>
                </a:lnTo>
                <a:lnTo>
                  <a:pt x="4408428" y="1270179"/>
                </a:lnTo>
                <a:lnTo>
                  <a:pt x="4472290" y="1264144"/>
                </a:lnTo>
                <a:lnTo>
                  <a:pt x="4535389" y="1257822"/>
                </a:lnTo>
                <a:lnTo>
                  <a:pt x="4597706" y="1251216"/>
                </a:lnTo>
                <a:lnTo>
                  <a:pt x="4659224" y="1244330"/>
                </a:lnTo>
                <a:lnTo>
                  <a:pt x="4719922" y="1237169"/>
                </a:lnTo>
                <a:lnTo>
                  <a:pt x="4779782" y="1229737"/>
                </a:lnTo>
                <a:lnTo>
                  <a:pt x="4838785" y="1222036"/>
                </a:lnTo>
                <a:lnTo>
                  <a:pt x="4896912" y="1214073"/>
                </a:lnTo>
                <a:lnTo>
                  <a:pt x="4954144" y="1205849"/>
                </a:lnTo>
                <a:lnTo>
                  <a:pt x="5010463" y="1197370"/>
                </a:lnTo>
                <a:lnTo>
                  <a:pt x="5065848" y="1188639"/>
                </a:lnTo>
                <a:lnTo>
                  <a:pt x="5120283" y="1179660"/>
                </a:lnTo>
                <a:lnTo>
                  <a:pt x="5173746" y="1170437"/>
                </a:lnTo>
                <a:lnTo>
                  <a:pt x="5226221" y="1160975"/>
                </a:lnTo>
                <a:lnTo>
                  <a:pt x="5277686" y="1151277"/>
                </a:lnTo>
                <a:lnTo>
                  <a:pt x="5328125" y="1141347"/>
                </a:lnTo>
                <a:lnTo>
                  <a:pt x="5377518" y="1131189"/>
                </a:lnTo>
                <a:lnTo>
                  <a:pt x="5425845" y="1120807"/>
                </a:lnTo>
                <a:lnTo>
                  <a:pt x="5473088" y="1110205"/>
                </a:lnTo>
                <a:lnTo>
                  <a:pt x="5519229" y="1099387"/>
                </a:lnTo>
                <a:lnTo>
                  <a:pt x="5564248" y="1088357"/>
                </a:lnTo>
                <a:lnTo>
                  <a:pt x="5608126" y="1077119"/>
                </a:lnTo>
                <a:lnTo>
                  <a:pt x="5650844" y="1065677"/>
                </a:lnTo>
                <a:lnTo>
                  <a:pt x="5692384" y="1054034"/>
                </a:lnTo>
                <a:lnTo>
                  <a:pt x="5732726" y="1042196"/>
                </a:lnTo>
                <a:lnTo>
                  <a:pt x="5771852" y="1030166"/>
                </a:lnTo>
                <a:lnTo>
                  <a:pt x="5809742" y="1017947"/>
                </a:lnTo>
                <a:lnTo>
                  <a:pt x="5846379" y="1005544"/>
                </a:lnTo>
                <a:lnTo>
                  <a:pt x="5915813" y="980202"/>
                </a:lnTo>
                <a:lnTo>
                  <a:pt x="5980003" y="954170"/>
                </a:lnTo>
                <a:lnTo>
                  <a:pt x="6038798" y="927481"/>
                </a:lnTo>
                <a:lnTo>
                  <a:pt x="6092047" y="900166"/>
                </a:lnTo>
                <a:lnTo>
                  <a:pt x="6139598" y="872258"/>
                </a:lnTo>
                <a:lnTo>
                  <a:pt x="6181299" y="843787"/>
                </a:lnTo>
                <a:lnTo>
                  <a:pt x="6217000" y="814786"/>
                </a:lnTo>
                <a:lnTo>
                  <a:pt x="6246550" y="785287"/>
                </a:lnTo>
                <a:lnTo>
                  <a:pt x="6279008" y="740173"/>
                </a:lnTo>
                <a:lnTo>
                  <a:pt x="6296774" y="694115"/>
                </a:lnTo>
                <a:lnTo>
                  <a:pt x="6300203" y="662939"/>
                </a:lnTo>
                <a:lnTo>
                  <a:pt x="6299342" y="647275"/>
                </a:lnTo>
                <a:lnTo>
                  <a:pt x="6286588" y="600836"/>
                </a:lnTo>
                <a:lnTo>
                  <a:pt x="6258970" y="555312"/>
                </a:lnTo>
                <a:lnTo>
                  <a:pt x="6232554" y="525524"/>
                </a:lnTo>
                <a:lnTo>
                  <a:pt x="6199909" y="496222"/>
                </a:lnTo>
                <a:lnTo>
                  <a:pt x="6161189" y="467438"/>
                </a:lnTo>
                <a:lnTo>
                  <a:pt x="6116544" y="439202"/>
                </a:lnTo>
                <a:lnTo>
                  <a:pt x="6066125" y="411548"/>
                </a:lnTo>
                <a:lnTo>
                  <a:pt x="6010085" y="384506"/>
                </a:lnTo>
                <a:lnTo>
                  <a:pt x="5948573" y="358108"/>
                </a:lnTo>
                <a:lnTo>
                  <a:pt x="5881742" y="332387"/>
                </a:lnTo>
                <a:lnTo>
                  <a:pt x="5809742" y="307372"/>
                </a:lnTo>
                <a:lnTo>
                  <a:pt x="5771852" y="295141"/>
                </a:lnTo>
                <a:lnTo>
                  <a:pt x="5732726" y="283097"/>
                </a:lnTo>
                <a:lnTo>
                  <a:pt x="5692384" y="271247"/>
                </a:lnTo>
                <a:lnTo>
                  <a:pt x="5650844" y="259593"/>
                </a:lnTo>
                <a:lnTo>
                  <a:pt x="5608126" y="248140"/>
                </a:lnTo>
                <a:lnTo>
                  <a:pt x="5564248" y="236892"/>
                </a:lnTo>
                <a:lnTo>
                  <a:pt x="5519229" y="225852"/>
                </a:lnTo>
                <a:lnTo>
                  <a:pt x="5473088" y="215025"/>
                </a:lnTo>
                <a:lnTo>
                  <a:pt x="5425845" y="204414"/>
                </a:lnTo>
                <a:lnTo>
                  <a:pt x="5377518" y="194024"/>
                </a:lnTo>
                <a:lnTo>
                  <a:pt x="5328125" y="183858"/>
                </a:lnTo>
                <a:lnTo>
                  <a:pt x="5277686" y="173920"/>
                </a:lnTo>
                <a:lnTo>
                  <a:pt x="5226221" y="164215"/>
                </a:lnTo>
                <a:lnTo>
                  <a:pt x="5173746" y="154746"/>
                </a:lnTo>
                <a:lnTo>
                  <a:pt x="5120283" y="145517"/>
                </a:lnTo>
                <a:lnTo>
                  <a:pt x="5065848" y="136532"/>
                </a:lnTo>
                <a:lnTo>
                  <a:pt x="5010463" y="127796"/>
                </a:lnTo>
                <a:lnTo>
                  <a:pt x="4954144" y="119312"/>
                </a:lnTo>
                <a:lnTo>
                  <a:pt x="4896912" y="111083"/>
                </a:lnTo>
                <a:lnTo>
                  <a:pt x="4838785" y="103115"/>
                </a:lnTo>
                <a:lnTo>
                  <a:pt x="4779782" y="95411"/>
                </a:lnTo>
                <a:lnTo>
                  <a:pt x="4719922" y="87975"/>
                </a:lnTo>
                <a:lnTo>
                  <a:pt x="4659224" y="80810"/>
                </a:lnTo>
                <a:lnTo>
                  <a:pt x="4597706" y="73922"/>
                </a:lnTo>
                <a:lnTo>
                  <a:pt x="4535389" y="67313"/>
                </a:lnTo>
                <a:lnTo>
                  <a:pt x="4472290" y="60988"/>
                </a:lnTo>
                <a:lnTo>
                  <a:pt x="4408428" y="54951"/>
                </a:lnTo>
                <a:lnTo>
                  <a:pt x="4343823" y="49206"/>
                </a:lnTo>
                <a:lnTo>
                  <a:pt x="4278494" y="43756"/>
                </a:lnTo>
                <a:lnTo>
                  <a:pt x="4212459" y="38606"/>
                </a:lnTo>
                <a:lnTo>
                  <a:pt x="4145737" y="33759"/>
                </a:lnTo>
                <a:lnTo>
                  <a:pt x="4078347" y="29220"/>
                </a:lnTo>
                <a:lnTo>
                  <a:pt x="4010308" y="24993"/>
                </a:lnTo>
                <a:lnTo>
                  <a:pt x="3941639" y="21080"/>
                </a:lnTo>
                <a:lnTo>
                  <a:pt x="3872359" y="17488"/>
                </a:lnTo>
                <a:lnTo>
                  <a:pt x="3802487" y="14218"/>
                </a:lnTo>
                <a:lnTo>
                  <a:pt x="3732041" y="11276"/>
                </a:lnTo>
                <a:lnTo>
                  <a:pt x="3661041" y="8666"/>
                </a:lnTo>
                <a:lnTo>
                  <a:pt x="3589506" y="6390"/>
                </a:lnTo>
                <a:lnTo>
                  <a:pt x="3517454" y="4454"/>
                </a:lnTo>
                <a:lnTo>
                  <a:pt x="3444904" y="2861"/>
                </a:lnTo>
                <a:lnTo>
                  <a:pt x="3371876" y="1615"/>
                </a:lnTo>
                <a:lnTo>
                  <a:pt x="3298388" y="720"/>
                </a:lnTo>
                <a:lnTo>
                  <a:pt x="3224459" y="180"/>
                </a:lnTo>
                <a:lnTo>
                  <a:pt x="3150108" y="0"/>
                </a:lnTo>
                <a:close/>
              </a:path>
            </a:pathLst>
          </a:custGeom>
          <a:ln w="25400">
            <a:solidFill>
              <a:srgbClr val="9999FF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81D6052-6B03-2C81-3AA8-B225A68DBB9B}"/>
              </a:ext>
            </a:extLst>
          </p:cNvPr>
          <p:cNvSpPr txBox="1"/>
          <p:nvPr/>
        </p:nvSpPr>
        <p:spPr>
          <a:xfrm>
            <a:off x="3705554" y="5547674"/>
            <a:ext cx="4112255" cy="881107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736091" marR="5090" indent="-724003">
              <a:spcBef>
                <a:spcPts val="100"/>
              </a:spcBef>
            </a:pPr>
            <a:r>
              <a:rPr sz="2805" dirty="0">
                <a:latin typeface="Arial"/>
                <a:cs typeface="Arial"/>
              </a:rPr>
              <a:t>Une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ressource</a:t>
            </a:r>
            <a:r>
              <a:rPr sz="2805" spc="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commune: </a:t>
            </a:r>
            <a:r>
              <a:rPr sz="2805" dirty="0">
                <a:solidFill>
                  <a:srgbClr val="C00000"/>
                </a:solidFill>
                <a:latin typeface="Arial"/>
                <a:cs typeface="Arial"/>
              </a:rPr>
              <a:t>base de </a:t>
            </a:r>
            <a:r>
              <a:rPr sz="2805" spc="-10" dirty="0">
                <a:solidFill>
                  <a:srgbClr val="C00000"/>
                </a:solidFill>
                <a:latin typeface="Arial"/>
                <a:cs typeface="Arial"/>
              </a:rPr>
              <a:t>données</a:t>
            </a:r>
            <a:endParaRPr sz="2805">
              <a:latin typeface="Arial"/>
              <a:cs typeface="Arial"/>
            </a:endParaRPr>
          </a:p>
        </p:txBody>
      </p:sp>
      <p:grpSp>
        <p:nvGrpSpPr>
          <p:cNvPr id="18" name="object 6">
            <a:extLst>
              <a:ext uri="{FF2B5EF4-FFF2-40B4-BE49-F238E27FC236}">
                <a16:creationId xmlns:a16="http://schemas.microsoft.com/office/drawing/2014/main" id="{579FF1E9-A38A-0D9C-3A5B-63DD33163842}"/>
              </a:ext>
            </a:extLst>
          </p:cNvPr>
          <p:cNvGrpSpPr/>
          <p:nvPr/>
        </p:nvGrpSpPr>
        <p:grpSpPr>
          <a:xfrm>
            <a:off x="5844201" y="4796794"/>
            <a:ext cx="343536" cy="517213"/>
            <a:chOff x="4337507" y="4009707"/>
            <a:chExt cx="342900" cy="516255"/>
          </a:xfrm>
        </p:grpSpPr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6891DBC0-8FB5-410D-34DC-393A182011EE}"/>
                </a:ext>
              </a:extLst>
            </p:cNvPr>
            <p:cNvSpPr/>
            <p:nvPr/>
          </p:nvSpPr>
          <p:spPr>
            <a:xfrm>
              <a:off x="4342269" y="4014470"/>
              <a:ext cx="333375" cy="506730"/>
            </a:xfrm>
            <a:custGeom>
              <a:avLst/>
              <a:gdLst/>
              <a:ahLst/>
              <a:cxnLst/>
              <a:rect l="l" t="t" r="r" b="b"/>
              <a:pathLst>
                <a:path w="333375" h="506729">
                  <a:moveTo>
                    <a:pt x="332993" y="339851"/>
                  </a:moveTo>
                  <a:lnTo>
                    <a:pt x="249936" y="339851"/>
                  </a:lnTo>
                  <a:lnTo>
                    <a:pt x="249936" y="0"/>
                  </a:lnTo>
                  <a:lnTo>
                    <a:pt x="83058" y="0"/>
                  </a:lnTo>
                  <a:lnTo>
                    <a:pt x="83058" y="339851"/>
                  </a:lnTo>
                  <a:lnTo>
                    <a:pt x="0" y="339851"/>
                  </a:lnTo>
                  <a:lnTo>
                    <a:pt x="166115" y="506729"/>
                  </a:lnTo>
                  <a:lnTo>
                    <a:pt x="332993" y="33985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BD09815C-BB83-4C2A-8455-959FC27AFAEA}"/>
                </a:ext>
              </a:extLst>
            </p:cNvPr>
            <p:cNvSpPr/>
            <p:nvPr/>
          </p:nvSpPr>
          <p:spPr>
            <a:xfrm>
              <a:off x="4342269" y="4014470"/>
              <a:ext cx="333375" cy="506730"/>
            </a:xfrm>
            <a:custGeom>
              <a:avLst/>
              <a:gdLst/>
              <a:ahLst/>
              <a:cxnLst/>
              <a:rect l="l" t="t" r="r" b="b"/>
              <a:pathLst>
                <a:path w="333375" h="506729">
                  <a:moveTo>
                    <a:pt x="0" y="339851"/>
                  </a:moveTo>
                  <a:lnTo>
                    <a:pt x="83058" y="339851"/>
                  </a:lnTo>
                  <a:lnTo>
                    <a:pt x="83058" y="0"/>
                  </a:lnTo>
                  <a:lnTo>
                    <a:pt x="249936" y="0"/>
                  </a:lnTo>
                  <a:lnTo>
                    <a:pt x="249936" y="339851"/>
                  </a:lnTo>
                  <a:lnTo>
                    <a:pt x="332993" y="339851"/>
                  </a:lnTo>
                  <a:lnTo>
                    <a:pt x="166115" y="506729"/>
                  </a:lnTo>
                  <a:lnTo>
                    <a:pt x="0" y="3398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</p:spTree>
    <p:extLst>
      <p:ext uri="{BB962C8B-B14F-4D97-AF65-F5344CB8AC3E}">
        <p14:creationId xmlns:p14="http://schemas.microsoft.com/office/powerpoint/2010/main" val="22576833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FF53A18-1950-CBDB-D2AB-2849A052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221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ACB28-0DC6-5186-4613-46A90FDD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FR" sz="5400" dirty="0"/>
              <a:t>Comparaison entre le conception et le réelle.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7">
            <a:extLst>
              <a:ext uri="{FF2B5EF4-FFF2-40B4-BE49-F238E27FC236}">
                <a16:creationId xmlns:a16="http://schemas.microsoft.com/office/drawing/2014/main" id="{E5AC002F-841C-2602-A7CE-81857875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728" y="2742397"/>
            <a:ext cx="2551175" cy="3291840"/>
          </a:xfrm>
          <a:prstGeom prst="rect">
            <a:avLst/>
          </a:prstGeom>
        </p:spPr>
      </p:pic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5A7B28F3-36C1-D2FB-C394-FCCE6942F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4079" y="2744731"/>
            <a:ext cx="4823209" cy="3291840"/>
          </a:xfrm>
          <a:prstGeom prst="rect">
            <a:avLst/>
          </a:prstGeom>
        </p:spPr>
      </p:pic>
      <p:pic>
        <p:nvPicPr>
          <p:cNvPr id="7" name="Graphique 6" descr="Coche avec un remplissage uni">
            <a:extLst>
              <a:ext uri="{FF2B5EF4-FFF2-40B4-BE49-F238E27FC236}">
                <a16:creationId xmlns:a16="http://schemas.microsoft.com/office/drawing/2014/main" id="{3FCEDDD6-7CDD-56C7-592F-2D80156EA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6988" y="7843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44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59D450-500E-0CBB-F1F8-C8D364EC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Comment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insérer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dans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notre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base de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DE778949-F415-C6AE-0C3B-6808497DF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39" y="2274605"/>
            <a:ext cx="10515600" cy="3570501"/>
          </a:xfrm>
          <a:prstGeom prst="rect">
            <a:avLst/>
          </a:prstGeom>
        </p:spPr>
      </p:pic>
      <p:sp>
        <p:nvSpPr>
          <p:cNvPr id="13" name="Bouée 12">
            <a:extLst>
              <a:ext uri="{FF2B5EF4-FFF2-40B4-BE49-F238E27FC236}">
                <a16:creationId xmlns:a16="http://schemas.microsoft.com/office/drawing/2014/main" id="{4213B9A9-9ED8-EDFB-481E-34D832FB5E8B}"/>
              </a:ext>
            </a:extLst>
          </p:cNvPr>
          <p:cNvSpPr/>
          <p:nvPr/>
        </p:nvSpPr>
        <p:spPr>
          <a:xfrm>
            <a:off x="938561" y="3785895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ouée 13">
            <a:extLst>
              <a:ext uri="{FF2B5EF4-FFF2-40B4-BE49-F238E27FC236}">
                <a16:creationId xmlns:a16="http://schemas.microsoft.com/office/drawing/2014/main" id="{B86D73E2-8F55-3677-1235-E69A4BFA79B1}"/>
              </a:ext>
            </a:extLst>
          </p:cNvPr>
          <p:cNvSpPr/>
          <p:nvPr/>
        </p:nvSpPr>
        <p:spPr>
          <a:xfrm>
            <a:off x="4806175" y="2386362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Graphique 14" descr="Badge 1 avec un remplissage uni">
            <a:extLst>
              <a:ext uri="{FF2B5EF4-FFF2-40B4-BE49-F238E27FC236}">
                <a16:creationId xmlns:a16="http://schemas.microsoft.com/office/drawing/2014/main" id="{272FDA6D-40E6-5F25-3F80-083E0B94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039" y="5628040"/>
            <a:ext cx="599534" cy="599534"/>
          </a:xfrm>
          <a:prstGeom prst="rect">
            <a:avLst/>
          </a:prstGeom>
        </p:spPr>
      </p:pic>
      <p:pic>
        <p:nvPicPr>
          <p:cNvPr id="16" name="Graphique 15" descr="Badge avec un remplissage uni">
            <a:extLst>
              <a:ext uri="{FF2B5EF4-FFF2-40B4-BE49-F238E27FC236}">
                <a16:creationId xmlns:a16="http://schemas.microsoft.com/office/drawing/2014/main" id="{8505DDC8-14C8-3D2C-EE7A-9C3BC5D1F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7423" y="5867408"/>
            <a:ext cx="594732" cy="594732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066BBF8-E827-6A0D-A707-E4B63EF81F6D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1234962" y="4059855"/>
            <a:ext cx="442180" cy="223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5C5B827-5716-7A5C-BBC6-680D1CFED31C}"/>
              </a:ext>
            </a:extLst>
          </p:cNvPr>
          <p:cNvSpPr/>
          <p:nvPr/>
        </p:nvSpPr>
        <p:spPr>
          <a:xfrm>
            <a:off x="1007327" y="6010507"/>
            <a:ext cx="1933534" cy="727224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Je sélectionne ma data base et ma table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8D6596-498D-2FEB-19A4-3E2278444F0A}"/>
              </a:ext>
            </a:extLst>
          </p:cNvPr>
          <p:cNvSpPr/>
          <p:nvPr/>
        </p:nvSpPr>
        <p:spPr>
          <a:xfrm>
            <a:off x="5340311" y="6290099"/>
            <a:ext cx="1933534" cy="470746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Insérer une nouvelle donnée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8BE791D-9FA0-58AD-4968-484B1C2B2667}"/>
              </a:ext>
            </a:extLst>
          </p:cNvPr>
          <p:cNvCxnSpPr>
            <a:cxnSpLocks/>
          </p:cNvCxnSpPr>
          <p:nvPr/>
        </p:nvCxnSpPr>
        <p:spPr>
          <a:xfrm flipH="1" flipV="1">
            <a:off x="5102575" y="2660322"/>
            <a:ext cx="1071212" cy="362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040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59D450-500E-0CBB-F1F8-C8D364EC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Comment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insérer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dans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notre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base de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9514AAD-185C-5095-3412-8FA4E05FE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32" y="2460829"/>
            <a:ext cx="10515600" cy="3928421"/>
          </a:xfrm>
          <a:prstGeom prst="rect">
            <a:avLst/>
          </a:prstGeom>
        </p:spPr>
      </p:pic>
      <p:sp>
        <p:nvSpPr>
          <p:cNvPr id="7" name="Bouée 6">
            <a:extLst>
              <a:ext uri="{FF2B5EF4-FFF2-40B4-BE49-F238E27FC236}">
                <a16:creationId xmlns:a16="http://schemas.microsoft.com/office/drawing/2014/main" id="{F11A8B4B-40B7-7E06-7795-E80B9552089E}"/>
              </a:ext>
            </a:extLst>
          </p:cNvPr>
          <p:cNvSpPr/>
          <p:nvPr/>
        </p:nvSpPr>
        <p:spPr>
          <a:xfrm>
            <a:off x="4694663" y="3780264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44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59D450-500E-0CBB-F1F8-C8D364EC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Comment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insérer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dans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notre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base de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DA0E7EB-A080-FDA1-6518-5F1F81297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718" y="2246409"/>
            <a:ext cx="9548563" cy="4058137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5A05E183-3E14-45B2-3F8A-AE4D7A86117F}"/>
              </a:ext>
            </a:extLst>
          </p:cNvPr>
          <p:cNvSpPr/>
          <p:nvPr/>
        </p:nvSpPr>
        <p:spPr>
          <a:xfrm>
            <a:off x="5799598" y="2899318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Bouée 5">
            <a:extLst>
              <a:ext uri="{FF2B5EF4-FFF2-40B4-BE49-F238E27FC236}">
                <a16:creationId xmlns:a16="http://schemas.microsoft.com/office/drawing/2014/main" id="{E8A82E64-8790-6028-200B-30E25FBD3594}"/>
              </a:ext>
            </a:extLst>
          </p:cNvPr>
          <p:cNvSpPr/>
          <p:nvPr/>
        </p:nvSpPr>
        <p:spPr>
          <a:xfrm>
            <a:off x="5740436" y="3173278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ouée 6">
            <a:extLst>
              <a:ext uri="{FF2B5EF4-FFF2-40B4-BE49-F238E27FC236}">
                <a16:creationId xmlns:a16="http://schemas.microsoft.com/office/drawing/2014/main" id="{33038414-6B24-A4E3-CB02-364A233C53E1}"/>
              </a:ext>
            </a:extLst>
          </p:cNvPr>
          <p:cNvSpPr/>
          <p:nvPr/>
        </p:nvSpPr>
        <p:spPr>
          <a:xfrm>
            <a:off x="5740436" y="4376722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>
            <a:extLst>
              <a:ext uri="{FF2B5EF4-FFF2-40B4-BE49-F238E27FC236}">
                <a16:creationId xmlns:a16="http://schemas.microsoft.com/office/drawing/2014/main" id="{355C04BC-D08F-7A23-B0CA-6CFBA1438659}"/>
              </a:ext>
            </a:extLst>
          </p:cNvPr>
          <p:cNvSpPr/>
          <p:nvPr/>
        </p:nvSpPr>
        <p:spPr>
          <a:xfrm>
            <a:off x="5765489" y="4758783"/>
            <a:ext cx="592801" cy="27396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FFED69-C328-A451-CDFE-4CFC9288EB1E}"/>
              </a:ext>
            </a:extLst>
          </p:cNvPr>
          <p:cNvSpPr txBox="1"/>
          <p:nvPr/>
        </p:nvSpPr>
        <p:spPr>
          <a:xfrm>
            <a:off x="4820969" y="6428252"/>
            <a:ext cx="287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Il faut remplir les champs !!!</a:t>
            </a:r>
          </a:p>
        </p:txBody>
      </p:sp>
    </p:spTree>
    <p:extLst>
      <p:ext uri="{BB962C8B-B14F-4D97-AF65-F5344CB8AC3E}">
        <p14:creationId xmlns:p14="http://schemas.microsoft.com/office/powerpoint/2010/main" val="3800269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672E4-E336-6577-09C1-263A46F9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Quelques exemples d’architectures de bases de données</a:t>
            </a:r>
          </a:p>
        </p:txBody>
      </p:sp>
      <p:pic>
        <p:nvPicPr>
          <p:cNvPr id="20" name="Graphic 6" descr="Base de données">
            <a:extLst>
              <a:ext uri="{FF2B5EF4-FFF2-40B4-BE49-F238E27FC236}">
                <a16:creationId xmlns:a16="http://schemas.microsoft.com/office/drawing/2014/main" id="{59D6DC98-A1AB-319D-84DF-A769DFF67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843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588CBD6-4222-56B8-079D-B838775E0F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222" y="643466"/>
            <a:ext cx="1061155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244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1CD7C5-5571-DEFA-AE71-80423C66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197D51-104B-3013-B882-B56EC7742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 descr="Résolu] base de donnees d'un site de vente en ligne par oliverguy12 - page  1 - OpenClassrooms">
            <a:extLst>
              <a:ext uri="{FF2B5EF4-FFF2-40B4-BE49-F238E27FC236}">
                <a16:creationId xmlns:a16="http://schemas.microsoft.com/office/drawing/2014/main" id="{1C4BAD9C-ECA8-6161-A210-A54A9FDC5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2" y="262516"/>
            <a:ext cx="11132634" cy="61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3F1033-CE1B-BD7D-80CC-F52A6E64D3BF}"/>
              </a:ext>
            </a:extLst>
          </p:cNvPr>
          <p:cNvSpPr txBox="1"/>
          <p:nvPr/>
        </p:nvSpPr>
        <p:spPr>
          <a:xfrm>
            <a:off x="5441795" y="6475028"/>
            <a:ext cx="154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Vente en ligne</a:t>
            </a:r>
          </a:p>
        </p:txBody>
      </p:sp>
    </p:spTree>
    <p:extLst>
      <p:ext uri="{BB962C8B-B14F-4D97-AF65-F5344CB8AC3E}">
        <p14:creationId xmlns:p14="http://schemas.microsoft.com/office/powerpoint/2010/main" val="218184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969" y="238136"/>
            <a:ext cx="10535109" cy="886369"/>
          </a:xfrm>
          <a:prstGeom prst="rect">
            <a:avLst/>
          </a:prstGeom>
        </p:spPr>
        <p:txBody>
          <a:bodyPr vert="horz" wrap="square" lIns="0" tIns="205993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333333"/>
                </a:solidFill>
                <a:latin typeface="Poppins" pitchFamily="2" charset="77"/>
              </a:rPr>
              <a:t>Base de 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1452" y="1658643"/>
            <a:ext cx="7937594" cy="2467099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 algn="just">
              <a:spcBef>
                <a:spcPts val="95"/>
              </a:spcBef>
              <a:buClr>
                <a:srgbClr val="00007C"/>
              </a:buClr>
              <a:buSzPct val="75000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Ensemble</a:t>
            </a:r>
            <a:r>
              <a:rPr lang="fr-FR" sz="3206" spc="721" dirty="0">
                <a:latin typeface="Arial"/>
                <a:cs typeface="Arial"/>
              </a:rPr>
              <a:t>    </a:t>
            </a:r>
            <a:r>
              <a:rPr sz="3206" dirty="0" err="1">
                <a:latin typeface="Arial"/>
                <a:cs typeface="Arial"/>
              </a:rPr>
              <a:t>structuré</a:t>
            </a:r>
            <a:r>
              <a:rPr lang="fr-FR" sz="3206" spc="726" dirty="0">
                <a:latin typeface="Arial"/>
                <a:cs typeface="Arial"/>
              </a:rPr>
              <a:t>   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721" dirty="0">
                <a:latin typeface="Arial"/>
                <a:cs typeface="Arial"/>
              </a:rPr>
              <a:t>    </a:t>
            </a:r>
            <a:r>
              <a:rPr sz="3206" spc="-10" dirty="0">
                <a:latin typeface="Arial"/>
                <a:cs typeface="Arial"/>
              </a:rPr>
              <a:t>données </a:t>
            </a:r>
            <a:r>
              <a:rPr sz="3206" dirty="0">
                <a:latin typeface="Arial"/>
                <a:cs typeface="Arial"/>
              </a:rPr>
              <a:t>apparentées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qui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modélisent</a:t>
            </a:r>
            <a:r>
              <a:rPr sz="3206" spc="-9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un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univers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réel. </a:t>
            </a:r>
            <a:r>
              <a:rPr sz="3206" dirty="0">
                <a:latin typeface="Arial"/>
                <a:cs typeface="Arial"/>
              </a:rPr>
              <a:t>Cet</a:t>
            </a:r>
            <a:r>
              <a:rPr sz="3206" spc="36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ensemble</a:t>
            </a:r>
            <a:r>
              <a:rPr sz="3206" spc="36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est</a:t>
            </a:r>
            <a:r>
              <a:rPr sz="3206" spc="36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organisé</a:t>
            </a:r>
            <a:r>
              <a:rPr sz="3206" spc="36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en</a:t>
            </a:r>
            <a:r>
              <a:rPr sz="3206" spc="37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vue</a:t>
            </a:r>
            <a:r>
              <a:rPr sz="3206" spc="36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366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son </a:t>
            </a:r>
            <a:r>
              <a:rPr sz="3206" dirty="0">
                <a:latin typeface="Arial"/>
                <a:cs typeface="Arial"/>
              </a:rPr>
              <a:t>utilisation</a:t>
            </a:r>
            <a:r>
              <a:rPr sz="3206" spc="501" dirty="0">
                <a:latin typeface="Arial"/>
                <a:cs typeface="Arial"/>
              </a:rPr>
              <a:t>     </a:t>
            </a:r>
            <a:r>
              <a:rPr sz="3206" dirty="0">
                <a:latin typeface="Arial"/>
                <a:cs typeface="Arial"/>
              </a:rPr>
              <a:t>par</a:t>
            </a:r>
            <a:r>
              <a:rPr sz="3206" spc="501" dirty="0">
                <a:latin typeface="Arial"/>
                <a:cs typeface="Arial"/>
              </a:rPr>
              <a:t>     </a:t>
            </a:r>
            <a:r>
              <a:rPr sz="3206" dirty="0">
                <a:latin typeface="Arial"/>
                <a:cs typeface="Arial"/>
              </a:rPr>
              <a:t>des</a:t>
            </a:r>
            <a:r>
              <a:rPr sz="3206" spc="501" dirty="0">
                <a:latin typeface="Arial"/>
                <a:cs typeface="Arial"/>
              </a:rPr>
              <a:t>     </a:t>
            </a:r>
            <a:r>
              <a:rPr sz="3206" spc="-10" dirty="0">
                <a:latin typeface="Arial"/>
                <a:cs typeface="Arial"/>
              </a:rPr>
              <a:t>programmes </a:t>
            </a:r>
            <a:r>
              <a:rPr sz="3206" dirty="0">
                <a:latin typeface="Arial"/>
                <a:cs typeface="Arial"/>
              </a:rPr>
              <a:t>correspondant</a:t>
            </a:r>
            <a:r>
              <a:rPr sz="3206" spc="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des</a:t>
            </a:r>
            <a:r>
              <a:rPr sz="3206" spc="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applications</a:t>
            </a:r>
            <a:r>
              <a:rPr sz="3206" spc="120" dirty="0">
                <a:latin typeface="Arial"/>
                <a:cs typeface="Arial"/>
              </a:rPr>
              <a:t> </a:t>
            </a:r>
            <a:r>
              <a:rPr sz="3206" spc="-10" dirty="0" err="1">
                <a:latin typeface="Arial"/>
                <a:cs typeface="Arial"/>
              </a:rPr>
              <a:t>distinctes</a:t>
            </a:r>
            <a:endParaRPr sz="3206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8491" y="4100447"/>
            <a:ext cx="3701920" cy="1002617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 indent="124060">
              <a:spcBef>
                <a:spcPts val="95"/>
              </a:spcBef>
              <a:tabLst>
                <a:tab pos="1894623" algn="l"/>
                <a:tab pos="2131292" algn="l"/>
                <a:tab pos="3030252" algn="l"/>
              </a:tabLst>
            </a:pPr>
            <a:r>
              <a:rPr sz="3206" spc="-10" dirty="0">
                <a:latin typeface="Arial"/>
                <a:cs typeface="Arial"/>
              </a:rPr>
              <a:t>faciliter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10" dirty="0">
                <a:latin typeface="Arial"/>
                <a:cs typeface="Arial"/>
              </a:rPr>
              <a:t>l'évolution données</a:t>
            </a:r>
            <a:r>
              <a:rPr sz="3206" dirty="0">
                <a:latin typeface="Arial"/>
                <a:cs typeface="Arial"/>
              </a:rPr>
              <a:t>		</a:t>
            </a:r>
            <a:r>
              <a:rPr sz="3206" spc="-25" dirty="0">
                <a:latin typeface="Arial"/>
                <a:cs typeface="Arial"/>
              </a:rPr>
              <a:t>et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25" dirty="0">
                <a:latin typeface="Arial"/>
                <a:cs typeface="Arial"/>
              </a:rPr>
              <a:t>des</a:t>
            </a:r>
            <a:endParaRPr sz="320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1452" y="4100448"/>
            <a:ext cx="3918857" cy="1490565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>
              <a:spcBef>
                <a:spcPts val="95"/>
              </a:spcBef>
              <a:tabLst>
                <a:tab pos="820070" algn="l"/>
                <a:tab pos="1741297" algn="l"/>
                <a:tab pos="3034069" algn="l"/>
                <a:tab pos="3679181" algn="l"/>
              </a:tabLst>
            </a:pPr>
            <a:r>
              <a:rPr sz="3206" spc="-25" dirty="0">
                <a:latin typeface="Arial"/>
                <a:cs typeface="Arial"/>
              </a:rPr>
              <a:t>et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25" dirty="0">
                <a:latin typeface="Arial"/>
                <a:cs typeface="Arial"/>
              </a:rPr>
              <a:t>de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10" dirty="0">
                <a:latin typeface="Arial"/>
                <a:cs typeface="Arial"/>
              </a:rPr>
              <a:t>manière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50" dirty="0">
                <a:latin typeface="Arial"/>
                <a:cs typeface="Arial"/>
              </a:rPr>
              <a:t>à </a:t>
            </a:r>
            <a:r>
              <a:rPr sz="3206" spc="-10" dirty="0">
                <a:latin typeface="Arial"/>
                <a:cs typeface="Arial"/>
              </a:rPr>
              <a:t>indépendante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25" dirty="0">
                <a:latin typeface="Arial"/>
                <a:cs typeface="Arial"/>
              </a:rPr>
              <a:t>des </a:t>
            </a:r>
            <a:r>
              <a:rPr sz="3206" spc="-10" dirty="0">
                <a:latin typeface="Arial"/>
                <a:cs typeface="Arial"/>
              </a:rPr>
              <a:t>programmes.</a:t>
            </a:r>
            <a:endParaRPr sz="3206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3863" y="177042"/>
            <a:ext cx="10535109" cy="898090"/>
          </a:xfrm>
          <a:prstGeom prst="rect">
            <a:avLst/>
          </a:prstGeom>
        </p:spPr>
        <p:txBody>
          <a:bodyPr vert="horz" wrap="square" lIns="0" tIns="218844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latin typeface="Poppins" pitchFamily="2" charset="77"/>
              </a:rPr>
              <a:t>Des fichiers aux BD (1/2)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35120" y="1649481"/>
            <a:ext cx="5042348" cy="330813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>
              <a:spcBef>
                <a:spcPts val="95"/>
              </a:spcBef>
            </a:pPr>
            <a:r>
              <a:rPr sz="2004" spc="-10" dirty="0">
                <a:solidFill>
                  <a:srgbClr val="1818FF"/>
                </a:solidFill>
                <a:latin typeface="Arial"/>
                <a:cs typeface="Arial"/>
              </a:rPr>
              <a:t>Séparation</a:t>
            </a:r>
            <a:r>
              <a:rPr sz="2004" spc="-5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1818FF"/>
                </a:solidFill>
                <a:latin typeface="Arial"/>
                <a:cs typeface="Arial"/>
              </a:rPr>
              <a:t>des</a:t>
            </a:r>
            <a:r>
              <a:rPr sz="2004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1818FF"/>
                </a:solidFill>
                <a:latin typeface="Arial"/>
                <a:cs typeface="Arial"/>
              </a:rPr>
              <a:t>données</a:t>
            </a:r>
            <a:r>
              <a:rPr sz="2004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1818FF"/>
                </a:solidFill>
                <a:latin typeface="Arial"/>
                <a:cs typeface="Arial"/>
              </a:rPr>
              <a:t>et</a:t>
            </a:r>
            <a:r>
              <a:rPr sz="2004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1818FF"/>
                </a:solidFill>
                <a:latin typeface="Arial"/>
                <a:cs typeface="Arial"/>
              </a:rPr>
              <a:t>des</a:t>
            </a:r>
            <a:r>
              <a:rPr sz="2004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spc="-10" dirty="0">
                <a:solidFill>
                  <a:srgbClr val="1818FF"/>
                </a:solidFill>
                <a:latin typeface="Arial"/>
                <a:cs typeface="Arial"/>
              </a:rPr>
              <a:t>programmes</a:t>
            </a:r>
            <a:endParaRPr sz="2004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4238" y="2098114"/>
            <a:ext cx="890649" cy="375345"/>
          </a:xfrm>
          <a:custGeom>
            <a:avLst/>
            <a:gdLst/>
            <a:ahLst/>
            <a:cxnLst/>
            <a:rect l="l" t="t" r="r" b="b"/>
            <a:pathLst>
              <a:path w="889000" h="374650">
                <a:moveTo>
                  <a:pt x="67818" y="286512"/>
                </a:moveTo>
                <a:lnTo>
                  <a:pt x="65531" y="283464"/>
                </a:lnTo>
                <a:lnTo>
                  <a:pt x="62484" y="281940"/>
                </a:lnTo>
                <a:lnTo>
                  <a:pt x="59436" y="284226"/>
                </a:lnTo>
                <a:lnTo>
                  <a:pt x="0" y="360426"/>
                </a:lnTo>
                <a:lnTo>
                  <a:pt x="4572" y="361084"/>
                </a:lnTo>
                <a:lnTo>
                  <a:pt x="4572" y="355092"/>
                </a:lnTo>
                <a:lnTo>
                  <a:pt x="6857" y="352044"/>
                </a:lnTo>
                <a:lnTo>
                  <a:pt x="24223" y="345061"/>
                </a:lnTo>
                <a:lnTo>
                  <a:pt x="67056" y="289560"/>
                </a:lnTo>
                <a:lnTo>
                  <a:pt x="67818" y="286512"/>
                </a:lnTo>
                <a:close/>
              </a:path>
              <a:path w="889000" h="374650">
                <a:moveTo>
                  <a:pt x="24223" y="345061"/>
                </a:moveTo>
                <a:lnTo>
                  <a:pt x="6857" y="352044"/>
                </a:lnTo>
                <a:lnTo>
                  <a:pt x="4572" y="355092"/>
                </a:lnTo>
                <a:lnTo>
                  <a:pt x="4572" y="358140"/>
                </a:lnTo>
                <a:lnTo>
                  <a:pt x="6857" y="361188"/>
                </a:lnTo>
                <a:lnTo>
                  <a:pt x="9906" y="361188"/>
                </a:lnTo>
                <a:lnTo>
                  <a:pt x="9906" y="352044"/>
                </a:lnTo>
                <a:lnTo>
                  <a:pt x="17913" y="353238"/>
                </a:lnTo>
                <a:lnTo>
                  <a:pt x="24223" y="345061"/>
                </a:lnTo>
                <a:close/>
              </a:path>
              <a:path w="889000" h="374650">
                <a:moveTo>
                  <a:pt x="100584" y="370332"/>
                </a:moveTo>
                <a:lnTo>
                  <a:pt x="99822" y="366522"/>
                </a:lnTo>
                <a:lnTo>
                  <a:pt x="96774" y="364998"/>
                </a:lnTo>
                <a:lnTo>
                  <a:pt x="27014" y="354595"/>
                </a:lnTo>
                <a:lnTo>
                  <a:pt x="10668" y="361188"/>
                </a:lnTo>
                <a:lnTo>
                  <a:pt x="6857" y="361188"/>
                </a:lnTo>
                <a:lnTo>
                  <a:pt x="4572" y="358140"/>
                </a:lnTo>
                <a:lnTo>
                  <a:pt x="4572" y="361084"/>
                </a:lnTo>
                <a:lnTo>
                  <a:pt x="95250" y="374142"/>
                </a:lnTo>
                <a:lnTo>
                  <a:pt x="99060" y="373380"/>
                </a:lnTo>
                <a:lnTo>
                  <a:pt x="100584" y="370332"/>
                </a:lnTo>
                <a:close/>
              </a:path>
              <a:path w="889000" h="374650">
                <a:moveTo>
                  <a:pt x="17913" y="353238"/>
                </a:moveTo>
                <a:lnTo>
                  <a:pt x="9906" y="352044"/>
                </a:lnTo>
                <a:lnTo>
                  <a:pt x="12954" y="359664"/>
                </a:lnTo>
                <a:lnTo>
                  <a:pt x="17913" y="353238"/>
                </a:lnTo>
                <a:close/>
              </a:path>
              <a:path w="889000" h="374650">
                <a:moveTo>
                  <a:pt x="27014" y="354595"/>
                </a:moveTo>
                <a:lnTo>
                  <a:pt x="17913" y="353238"/>
                </a:lnTo>
                <a:lnTo>
                  <a:pt x="12954" y="359664"/>
                </a:lnTo>
                <a:lnTo>
                  <a:pt x="9906" y="352044"/>
                </a:lnTo>
                <a:lnTo>
                  <a:pt x="9906" y="361188"/>
                </a:lnTo>
                <a:lnTo>
                  <a:pt x="10668" y="361188"/>
                </a:lnTo>
                <a:lnTo>
                  <a:pt x="27014" y="354595"/>
                </a:lnTo>
                <a:close/>
              </a:path>
              <a:path w="889000" h="374650">
                <a:moveTo>
                  <a:pt x="888492" y="6095"/>
                </a:moveTo>
                <a:lnTo>
                  <a:pt x="888492" y="2286"/>
                </a:lnTo>
                <a:lnTo>
                  <a:pt x="885444" y="0"/>
                </a:lnTo>
                <a:lnTo>
                  <a:pt x="882395" y="0"/>
                </a:lnTo>
                <a:lnTo>
                  <a:pt x="24223" y="345061"/>
                </a:lnTo>
                <a:lnTo>
                  <a:pt x="17913" y="353238"/>
                </a:lnTo>
                <a:lnTo>
                  <a:pt x="27014" y="354595"/>
                </a:lnTo>
                <a:lnTo>
                  <a:pt x="885444" y="8381"/>
                </a:lnTo>
                <a:lnTo>
                  <a:pt x="888492" y="60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5" name="object 5"/>
          <p:cNvSpPr txBox="1"/>
          <p:nvPr/>
        </p:nvSpPr>
        <p:spPr>
          <a:xfrm>
            <a:off x="1696835" y="2348722"/>
            <a:ext cx="2835446" cy="1052875"/>
          </a:xfrm>
          <a:prstGeom prst="rect">
            <a:avLst/>
          </a:prstGeom>
        </p:spPr>
        <p:txBody>
          <a:bodyPr vert="horz" wrap="square" lIns="0" tIns="141232" rIns="0" bIns="0" rtlCol="0">
            <a:spAutoFit/>
          </a:bodyPr>
          <a:lstStyle/>
          <a:p>
            <a:pPr marL="464431">
              <a:spcBef>
                <a:spcPts val="1112"/>
              </a:spcBef>
            </a:pPr>
            <a:r>
              <a:rPr sz="2004" spc="-10" dirty="0">
                <a:solidFill>
                  <a:srgbClr val="1818FF"/>
                </a:solidFill>
                <a:latin typeface="Arial"/>
                <a:cs typeface="Arial"/>
              </a:rPr>
              <a:t>FICHIER</a:t>
            </a:r>
            <a:endParaRPr sz="2004">
              <a:latin typeface="Arial"/>
              <a:cs typeface="Arial"/>
            </a:endParaRPr>
          </a:p>
          <a:p>
            <a:pPr marL="12724" marR="5090">
              <a:spcBef>
                <a:spcPts val="817"/>
              </a:spcBef>
            </a:pPr>
            <a:r>
              <a:rPr sz="1603" dirty="0">
                <a:latin typeface="Arial"/>
                <a:cs typeface="Arial"/>
              </a:rPr>
              <a:t>Les</a:t>
            </a:r>
            <a:r>
              <a:rPr sz="1603" spc="396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données</a:t>
            </a:r>
            <a:r>
              <a:rPr sz="1603" spc="401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de</a:t>
            </a:r>
            <a:r>
              <a:rPr sz="1603" spc="406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fichiers</a:t>
            </a:r>
            <a:r>
              <a:rPr sz="1603" spc="406" dirty="0">
                <a:latin typeface="Arial"/>
                <a:cs typeface="Arial"/>
              </a:rPr>
              <a:t> </a:t>
            </a:r>
            <a:r>
              <a:rPr sz="1603" spc="-20" dirty="0">
                <a:latin typeface="Arial"/>
                <a:cs typeface="Arial"/>
              </a:rPr>
              <a:t>sont </a:t>
            </a:r>
            <a:r>
              <a:rPr sz="1603" dirty="0">
                <a:latin typeface="Arial"/>
                <a:cs typeface="Arial"/>
              </a:rPr>
              <a:t>décrites</a:t>
            </a:r>
            <a:r>
              <a:rPr sz="1603" spc="-2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dans</a:t>
            </a:r>
            <a:r>
              <a:rPr sz="1603" spc="-2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les</a:t>
            </a:r>
            <a:r>
              <a:rPr sz="1603" spc="-25" dirty="0">
                <a:latin typeface="Arial"/>
                <a:cs typeface="Arial"/>
              </a:rPr>
              <a:t> </a:t>
            </a:r>
            <a:r>
              <a:rPr sz="1603" spc="-10" dirty="0">
                <a:latin typeface="Arial"/>
                <a:cs typeface="Arial"/>
              </a:rPr>
              <a:t>programmes</a:t>
            </a:r>
            <a:endParaRPr sz="160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75578" y="2024827"/>
            <a:ext cx="1050966" cy="434510"/>
          </a:xfrm>
          <a:custGeom>
            <a:avLst/>
            <a:gdLst/>
            <a:ahLst/>
            <a:cxnLst/>
            <a:rect l="l" t="t" r="r" b="b"/>
            <a:pathLst>
              <a:path w="1049020" h="433705">
                <a:moveTo>
                  <a:pt x="1031201" y="411885"/>
                </a:moveTo>
                <a:lnTo>
                  <a:pt x="1025947" y="405243"/>
                </a:lnTo>
                <a:lnTo>
                  <a:pt x="6096" y="0"/>
                </a:lnTo>
                <a:lnTo>
                  <a:pt x="2286" y="0"/>
                </a:lnTo>
                <a:lnTo>
                  <a:pt x="0" y="2285"/>
                </a:lnTo>
                <a:lnTo>
                  <a:pt x="0" y="6095"/>
                </a:lnTo>
                <a:lnTo>
                  <a:pt x="3048" y="8381"/>
                </a:lnTo>
                <a:lnTo>
                  <a:pt x="1021589" y="413403"/>
                </a:lnTo>
                <a:lnTo>
                  <a:pt x="1031201" y="411885"/>
                </a:lnTo>
                <a:close/>
              </a:path>
              <a:path w="1049020" h="433705">
                <a:moveTo>
                  <a:pt x="1043927" y="419796"/>
                </a:moveTo>
                <a:lnTo>
                  <a:pt x="1043927" y="417575"/>
                </a:lnTo>
                <a:lnTo>
                  <a:pt x="1041641" y="419861"/>
                </a:lnTo>
                <a:lnTo>
                  <a:pt x="1037831" y="419861"/>
                </a:lnTo>
                <a:lnTo>
                  <a:pt x="1021589" y="413403"/>
                </a:lnTo>
                <a:lnTo>
                  <a:pt x="951738" y="424433"/>
                </a:lnTo>
                <a:lnTo>
                  <a:pt x="948677" y="425957"/>
                </a:lnTo>
                <a:lnTo>
                  <a:pt x="947928" y="429767"/>
                </a:lnTo>
                <a:lnTo>
                  <a:pt x="949452" y="432815"/>
                </a:lnTo>
                <a:lnTo>
                  <a:pt x="953262" y="433577"/>
                </a:lnTo>
                <a:lnTo>
                  <a:pt x="1043927" y="419796"/>
                </a:lnTo>
                <a:close/>
              </a:path>
              <a:path w="1049020" h="433705">
                <a:moveTo>
                  <a:pt x="1048512" y="419099"/>
                </a:moveTo>
                <a:lnTo>
                  <a:pt x="989076" y="342899"/>
                </a:lnTo>
                <a:lnTo>
                  <a:pt x="986028" y="341375"/>
                </a:lnTo>
                <a:lnTo>
                  <a:pt x="982205" y="342138"/>
                </a:lnTo>
                <a:lnTo>
                  <a:pt x="980681" y="345947"/>
                </a:lnTo>
                <a:lnTo>
                  <a:pt x="981443" y="348995"/>
                </a:lnTo>
                <a:lnTo>
                  <a:pt x="1025947" y="405243"/>
                </a:lnTo>
                <a:lnTo>
                  <a:pt x="1041641" y="411479"/>
                </a:lnTo>
                <a:lnTo>
                  <a:pt x="1043927" y="413765"/>
                </a:lnTo>
                <a:lnTo>
                  <a:pt x="1043927" y="419796"/>
                </a:lnTo>
                <a:lnTo>
                  <a:pt x="1048512" y="419099"/>
                </a:lnTo>
                <a:close/>
              </a:path>
              <a:path w="1049020" h="433705">
                <a:moveTo>
                  <a:pt x="1038593" y="419861"/>
                </a:moveTo>
                <a:lnTo>
                  <a:pt x="1038593" y="410717"/>
                </a:lnTo>
                <a:lnTo>
                  <a:pt x="1036307" y="418338"/>
                </a:lnTo>
                <a:lnTo>
                  <a:pt x="1031201" y="411885"/>
                </a:lnTo>
                <a:lnTo>
                  <a:pt x="1021589" y="413403"/>
                </a:lnTo>
                <a:lnTo>
                  <a:pt x="1037831" y="419861"/>
                </a:lnTo>
                <a:lnTo>
                  <a:pt x="1038593" y="419861"/>
                </a:lnTo>
                <a:close/>
              </a:path>
              <a:path w="1049020" h="433705">
                <a:moveTo>
                  <a:pt x="1043927" y="417575"/>
                </a:moveTo>
                <a:lnTo>
                  <a:pt x="1043927" y="413765"/>
                </a:lnTo>
                <a:lnTo>
                  <a:pt x="1041641" y="411479"/>
                </a:lnTo>
                <a:lnTo>
                  <a:pt x="1025947" y="405243"/>
                </a:lnTo>
                <a:lnTo>
                  <a:pt x="1031201" y="411885"/>
                </a:lnTo>
                <a:lnTo>
                  <a:pt x="1038593" y="410717"/>
                </a:lnTo>
                <a:lnTo>
                  <a:pt x="1038593" y="419861"/>
                </a:lnTo>
                <a:lnTo>
                  <a:pt x="1041641" y="419861"/>
                </a:lnTo>
                <a:lnTo>
                  <a:pt x="1043927" y="417575"/>
                </a:lnTo>
                <a:close/>
              </a:path>
              <a:path w="1049020" h="433705">
                <a:moveTo>
                  <a:pt x="1038593" y="410717"/>
                </a:moveTo>
                <a:lnTo>
                  <a:pt x="1031201" y="411885"/>
                </a:lnTo>
                <a:lnTo>
                  <a:pt x="1036307" y="418338"/>
                </a:lnTo>
                <a:lnTo>
                  <a:pt x="1038593" y="4107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7" name="object 7"/>
          <p:cNvSpPr txBox="1"/>
          <p:nvPr/>
        </p:nvSpPr>
        <p:spPr>
          <a:xfrm>
            <a:off x="7143007" y="2444075"/>
            <a:ext cx="3352659" cy="1151482"/>
          </a:xfrm>
          <a:prstGeom prst="rect">
            <a:avLst/>
          </a:prstGeom>
        </p:spPr>
        <p:txBody>
          <a:bodyPr vert="horz" wrap="square" lIns="0" tIns="60437" rIns="0" bIns="0" rtlCol="0">
            <a:spAutoFit/>
          </a:bodyPr>
          <a:lstStyle/>
          <a:p>
            <a:pPr marL="323193">
              <a:spcBef>
                <a:spcPts val="476"/>
              </a:spcBef>
            </a:pPr>
            <a:r>
              <a:rPr sz="2004" dirty="0">
                <a:solidFill>
                  <a:srgbClr val="1818FF"/>
                </a:solidFill>
                <a:latin typeface="Arial"/>
                <a:cs typeface="Arial"/>
              </a:rPr>
              <a:t>BASE</a:t>
            </a:r>
            <a:r>
              <a:rPr sz="2004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004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004" spc="-10" dirty="0">
                <a:solidFill>
                  <a:srgbClr val="1818FF"/>
                </a:solidFill>
                <a:latin typeface="Arial"/>
                <a:cs typeface="Arial"/>
              </a:rPr>
              <a:t>DONNÉES</a:t>
            </a:r>
            <a:endParaRPr sz="2004">
              <a:latin typeface="Arial"/>
              <a:cs typeface="Arial"/>
            </a:endParaRPr>
          </a:p>
          <a:p>
            <a:pPr marL="12724" marR="5090" algn="just">
              <a:spcBef>
                <a:spcPts val="306"/>
              </a:spcBef>
            </a:pPr>
            <a:r>
              <a:rPr sz="1603" dirty="0">
                <a:latin typeface="Arial"/>
                <a:cs typeface="Arial"/>
              </a:rPr>
              <a:t>Les</a:t>
            </a:r>
            <a:r>
              <a:rPr sz="1603" spc="120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données</a:t>
            </a:r>
            <a:r>
              <a:rPr sz="1603" spc="13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de</a:t>
            </a:r>
            <a:r>
              <a:rPr sz="1603" spc="13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la</a:t>
            </a:r>
            <a:r>
              <a:rPr sz="1603" spc="130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BD</a:t>
            </a:r>
            <a:r>
              <a:rPr sz="1603" spc="13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sont</a:t>
            </a:r>
            <a:r>
              <a:rPr sz="1603" spc="135" dirty="0">
                <a:latin typeface="Arial"/>
                <a:cs typeface="Arial"/>
              </a:rPr>
              <a:t> </a:t>
            </a:r>
            <a:r>
              <a:rPr sz="1603" spc="-10" dirty="0">
                <a:latin typeface="Arial"/>
                <a:cs typeface="Arial"/>
              </a:rPr>
              <a:t>décrites </a:t>
            </a:r>
            <a:r>
              <a:rPr sz="1603" dirty="0">
                <a:latin typeface="Arial"/>
                <a:cs typeface="Arial"/>
              </a:rPr>
              <a:t>hors</a:t>
            </a:r>
            <a:r>
              <a:rPr sz="1603" spc="18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des</a:t>
            </a:r>
            <a:r>
              <a:rPr sz="1603" spc="18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programmes</a:t>
            </a:r>
            <a:r>
              <a:rPr sz="1603" spc="200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dans</a:t>
            </a:r>
            <a:r>
              <a:rPr sz="1603" spc="185" dirty="0">
                <a:latin typeface="Arial"/>
                <a:cs typeface="Arial"/>
              </a:rPr>
              <a:t> </a:t>
            </a:r>
            <a:r>
              <a:rPr sz="1603" dirty="0">
                <a:latin typeface="Arial"/>
                <a:cs typeface="Arial"/>
              </a:rPr>
              <a:t>la</a:t>
            </a:r>
            <a:r>
              <a:rPr sz="1603" spc="190" dirty="0">
                <a:latin typeface="Arial"/>
                <a:cs typeface="Arial"/>
              </a:rPr>
              <a:t> </a:t>
            </a:r>
            <a:r>
              <a:rPr sz="1603" spc="-20" dirty="0">
                <a:latin typeface="Arial"/>
                <a:cs typeface="Arial"/>
              </a:rPr>
              <a:t>base </a:t>
            </a:r>
            <a:r>
              <a:rPr sz="1603" dirty="0">
                <a:latin typeface="Arial"/>
                <a:cs typeface="Arial"/>
              </a:rPr>
              <a:t>elle</a:t>
            </a:r>
            <a:r>
              <a:rPr sz="1603" spc="-20" dirty="0">
                <a:latin typeface="Arial"/>
                <a:cs typeface="Arial"/>
              </a:rPr>
              <a:t> même</a:t>
            </a:r>
            <a:endParaRPr sz="1603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06071" y="4057034"/>
            <a:ext cx="449778" cy="407154"/>
          </a:xfrm>
          <a:custGeom>
            <a:avLst/>
            <a:gdLst/>
            <a:ahLst/>
            <a:cxnLst/>
            <a:rect l="l" t="t" r="r" b="b"/>
            <a:pathLst>
              <a:path w="448945" h="406400">
                <a:moveTo>
                  <a:pt x="224789" y="0"/>
                </a:moveTo>
                <a:lnTo>
                  <a:pt x="153716" y="2602"/>
                </a:lnTo>
                <a:lnTo>
                  <a:pt x="92006" y="9851"/>
                </a:lnTo>
                <a:lnTo>
                  <a:pt x="43354" y="20903"/>
                </a:lnTo>
                <a:lnTo>
                  <a:pt x="0" y="51053"/>
                </a:lnTo>
                <a:lnTo>
                  <a:pt x="0" y="355853"/>
                </a:lnTo>
                <a:lnTo>
                  <a:pt x="43354" y="385407"/>
                </a:lnTo>
                <a:lnTo>
                  <a:pt x="92006" y="396343"/>
                </a:lnTo>
                <a:lnTo>
                  <a:pt x="153716" y="403549"/>
                </a:lnTo>
                <a:lnTo>
                  <a:pt x="224789" y="406145"/>
                </a:lnTo>
                <a:lnTo>
                  <a:pt x="295491" y="403549"/>
                </a:lnTo>
                <a:lnTo>
                  <a:pt x="356975" y="396343"/>
                </a:lnTo>
                <a:lnTo>
                  <a:pt x="405512" y="385407"/>
                </a:lnTo>
                <a:lnTo>
                  <a:pt x="437369" y="371618"/>
                </a:lnTo>
                <a:lnTo>
                  <a:pt x="448817" y="355853"/>
                </a:lnTo>
                <a:lnTo>
                  <a:pt x="448817" y="51053"/>
                </a:lnTo>
                <a:lnTo>
                  <a:pt x="405512" y="20903"/>
                </a:lnTo>
                <a:lnTo>
                  <a:pt x="356975" y="9851"/>
                </a:lnTo>
                <a:lnTo>
                  <a:pt x="295491" y="2602"/>
                </a:lnTo>
                <a:lnTo>
                  <a:pt x="224789" y="0"/>
                </a:lnTo>
                <a:close/>
              </a:path>
              <a:path w="448945" h="406400">
                <a:moveTo>
                  <a:pt x="0" y="51053"/>
                </a:moveTo>
                <a:lnTo>
                  <a:pt x="43354" y="80607"/>
                </a:lnTo>
                <a:lnTo>
                  <a:pt x="92006" y="91543"/>
                </a:lnTo>
                <a:lnTo>
                  <a:pt x="153716" y="98749"/>
                </a:lnTo>
                <a:lnTo>
                  <a:pt x="224789" y="101345"/>
                </a:lnTo>
                <a:lnTo>
                  <a:pt x="295491" y="98749"/>
                </a:lnTo>
                <a:lnTo>
                  <a:pt x="356975" y="91543"/>
                </a:lnTo>
                <a:lnTo>
                  <a:pt x="405512" y="80607"/>
                </a:lnTo>
                <a:lnTo>
                  <a:pt x="437369" y="66818"/>
                </a:lnTo>
                <a:lnTo>
                  <a:pt x="448817" y="5105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9" name="object 9"/>
          <p:cNvSpPr/>
          <p:nvPr/>
        </p:nvSpPr>
        <p:spPr>
          <a:xfrm>
            <a:off x="1821023" y="3672274"/>
            <a:ext cx="785680" cy="407154"/>
          </a:xfrm>
          <a:custGeom>
            <a:avLst/>
            <a:gdLst/>
            <a:ahLst/>
            <a:cxnLst/>
            <a:rect l="l" t="t" r="r" b="b"/>
            <a:pathLst>
              <a:path w="784225" h="406400">
                <a:moveTo>
                  <a:pt x="225552" y="0"/>
                </a:moveTo>
                <a:lnTo>
                  <a:pt x="154106" y="2596"/>
                </a:lnTo>
                <a:lnTo>
                  <a:pt x="92171" y="9802"/>
                </a:lnTo>
                <a:lnTo>
                  <a:pt x="43403" y="20738"/>
                </a:lnTo>
                <a:lnTo>
                  <a:pt x="0" y="50291"/>
                </a:lnTo>
                <a:lnTo>
                  <a:pt x="0" y="355091"/>
                </a:lnTo>
                <a:lnTo>
                  <a:pt x="43403" y="385242"/>
                </a:lnTo>
                <a:lnTo>
                  <a:pt x="92171" y="396294"/>
                </a:lnTo>
                <a:lnTo>
                  <a:pt x="154106" y="403543"/>
                </a:lnTo>
                <a:lnTo>
                  <a:pt x="225552" y="406146"/>
                </a:lnTo>
                <a:lnTo>
                  <a:pt x="296704" y="403543"/>
                </a:lnTo>
                <a:lnTo>
                  <a:pt x="358603" y="396294"/>
                </a:lnTo>
                <a:lnTo>
                  <a:pt x="407481" y="385242"/>
                </a:lnTo>
                <a:lnTo>
                  <a:pt x="439570" y="371228"/>
                </a:lnTo>
                <a:lnTo>
                  <a:pt x="451104" y="355091"/>
                </a:lnTo>
                <a:lnTo>
                  <a:pt x="451104" y="50291"/>
                </a:lnTo>
                <a:lnTo>
                  <a:pt x="407481" y="20738"/>
                </a:lnTo>
                <a:lnTo>
                  <a:pt x="358603" y="9802"/>
                </a:lnTo>
                <a:lnTo>
                  <a:pt x="296704" y="2596"/>
                </a:lnTo>
                <a:lnTo>
                  <a:pt x="225552" y="0"/>
                </a:lnTo>
                <a:close/>
              </a:path>
              <a:path w="784225" h="406400">
                <a:moveTo>
                  <a:pt x="0" y="50291"/>
                </a:moveTo>
                <a:lnTo>
                  <a:pt x="43403" y="80442"/>
                </a:lnTo>
                <a:lnTo>
                  <a:pt x="92171" y="91494"/>
                </a:lnTo>
                <a:lnTo>
                  <a:pt x="154106" y="98743"/>
                </a:lnTo>
                <a:lnTo>
                  <a:pt x="225552" y="101346"/>
                </a:lnTo>
                <a:lnTo>
                  <a:pt x="296704" y="98743"/>
                </a:lnTo>
                <a:lnTo>
                  <a:pt x="358603" y="91494"/>
                </a:lnTo>
                <a:lnTo>
                  <a:pt x="407481" y="80442"/>
                </a:lnTo>
                <a:lnTo>
                  <a:pt x="439570" y="66428"/>
                </a:lnTo>
                <a:lnTo>
                  <a:pt x="451104" y="50291"/>
                </a:lnTo>
              </a:path>
              <a:path w="784225" h="406400">
                <a:moveTo>
                  <a:pt x="451104" y="202691"/>
                </a:moveTo>
                <a:lnTo>
                  <a:pt x="784098" y="1889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0" name="object 10"/>
          <p:cNvSpPr txBox="1"/>
          <p:nvPr/>
        </p:nvSpPr>
        <p:spPr>
          <a:xfrm>
            <a:off x="2621080" y="3569976"/>
            <a:ext cx="1396411" cy="60089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532" rIns="0" bIns="0" rtlCol="0">
            <a:spAutoFit/>
          </a:bodyPr>
          <a:lstStyle/>
          <a:p>
            <a:pPr marL="391903" marR="117698" indent="-267843">
              <a:spcBef>
                <a:spcPts val="351"/>
              </a:spcBef>
            </a:pPr>
            <a:r>
              <a:rPr sz="1803" spc="-10" dirty="0">
                <a:latin typeface="Arial"/>
                <a:cs typeface="Arial"/>
              </a:rPr>
              <a:t>Description fichier</a:t>
            </a:r>
            <a:endParaRPr sz="1803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8884" y="4463933"/>
            <a:ext cx="785680" cy="409699"/>
          </a:xfrm>
          <a:custGeom>
            <a:avLst/>
            <a:gdLst/>
            <a:ahLst/>
            <a:cxnLst/>
            <a:rect l="l" t="t" r="r" b="b"/>
            <a:pathLst>
              <a:path w="784225" h="408939">
                <a:moveTo>
                  <a:pt x="225552" y="0"/>
                </a:moveTo>
                <a:lnTo>
                  <a:pt x="154106" y="2602"/>
                </a:lnTo>
                <a:lnTo>
                  <a:pt x="92171" y="9851"/>
                </a:lnTo>
                <a:lnTo>
                  <a:pt x="43403" y="20903"/>
                </a:lnTo>
                <a:lnTo>
                  <a:pt x="0" y="51054"/>
                </a:lnTo>
                <a:lnTo>
                  <a:pt x="0" y="357378"/>
                </a:lnTo>
                <a:lnTo>
                  <a:pt x="43403" y="387528"/>
                </a:lnTo>
                <a:lnTo>
                  <a:pt x="92171" y="398580"/>
                </a:lnTo>
                <a:lnTo>
                  <a:pt x="154106" y="405829"/>
                </a:lnTo>
                <a:lnTo>
                  <a:pt x="225552" y="408432"/>
                </a:lnTo>
                <a:lnTo>
                  <a:pt x="296625" y="405829"/>
                </a:lnTo>
                <a:lnTo>
                  <a:pt x="358335" y="398580"/>
                </a:lnTo>
                <a:lnTo>
                  <a:pt x="406987" y="387528"/>
                </a:lnTo>
                <a:lnTo>
                  <a:pt x="438887" y="373514"/>
                </a:lnTo>
                <a:lnTo>
                  <a:pt x="450341" y="357378"/>
                </a:lnTo>
                <a:lnTo>
                  <a:pt x="450341" y="51054"/>
                </a:lnTo>
                <a:lnTo>
                  <a:pt x="406987" y="20903"/>
                </a:lnTo>
                <a:lnTo>
                  <a:pt x="358335" y="9851"/>
                </a:lnTo>
                <a:lnTo>
                  <a:pt x="296625" y="2602"/>
                </a:lnTo>
                <a:lnTo>
                  <a:pt x="225552" y="0"/>
                </a:lnTo>
                <a:close/>
              </a:path>
              <a:path w="784225" h="408939">
                <a:moveTo>
                  <a:pt x="0" y="51054"/>
                </a:moveTo>
                <a:lnTo>
                  <a:pt x="43403" y="81204"/>
                </a:lnTo>
                <a:lnTo>
                  <a:pt x="92171" y="92256"/>
                </a:lnTo>
                <a:lnTo>
                  <a:pt x="154106" y="99505"/>
                </a:lnTo>
                <a:lnTo>
                  <a:pt x="225552" y="102108"/>
                </a:lnTo>
                <a:lnTo>
                  <a:pt x="296625" y="99505"/>
                </a:lnTo>
                <a:lnTo>
                  <a:pt x="358335" y="92256"/>
                </a:lnTo>
                <a:lnTo>
                  <a:pt x="406987" y="81204"/>
                </a:lnTo>
                <a:lnTo>
                  <a:pt x="438887" y="67190"/>
                </a:lnTo>
                <a:lnTo>
                  <a:pt x="450341" y="51054"/>
                </a:lnTo>
              </a:path>
              <a:path w="784225" h="408939">
                <a:moveTo>
                  <a:pt x="450341" y="204978"/>
                </a:moveTo>
                <a:lnTo>
                  <a:pt x="784097" y="1905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2" name="object 12"/>
          <p:cNvSpPr txBox="1"/>
          <p:nvPr/>
        </p:nvSpPr>
        <p:spPr>
          <a:xfrm>
            <a:off x="2598941" y="4362399"/>
            <a:ext cx="1396411" cy="6002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96" rIns="0" bIns="0" rtlCol="0">
            <a:spAutoFit/>
          </a:bodyPr>
          <a:lstStyle/>
          <a:p>
            <a:pPr marL="391903" marR="117698" indent="-267843">
              <a:spcBef>
                <a:spcPts val="346"/>
              </a:spcBef>
            </a:pPr>
            <a:r>
              <a:rPr sz="1803" spc="-10" dirty="0">
                <a:latin typeface="Arial"/>
                <a:cs typeface="Arial"/>
              </a:rPr>
              <a:t>Description fichier</a:t>
            </a:r>
            <a:endParaRPr sz="180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8404" y="3977639"/>
            <a:ext cx="1411043" cy="6002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96" rIns="0" bIns="0" rtlCol="0">
            <a:spAutoFit/>
          </a:bodyPr>
          <a:lstStyle/>
          <a:p>
            <a:pPr marL="360729" marR="125333" indent="-229034">
              <a:spcBef>
                <a:spcPts val="346"/>
              </a:spcBef>
            </a:pPr>
            <a:r>
              <a:rPr sz="1803" spc="-10" dirty="0">
                <a:latin typeface="Arial"/>
                <a:cs typeface="Arial"/>
              </a:rPr>
              <a:t>Description unique</a:t>
            </a:r>
            <a:endParaRPr sz="1803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94002" y="3977639"/>
            <a:ext cx="276101" cy="131053"/>
          </a:xfrm>
          <a:custGeom>
            <a:avLst/>
            <a:gdLst/>
            <a:ahLst/>
            <a:cxnLst/>
            <a:rect l="l" t="t" r="r" b="b"/>
            <a:pathLst>
              <a:path w="275590" h="130810">
                <a:moveTo>
                  <a:pt x="0" y="130301"/>
                </a:moveTo>
                <a:lnTo>
                  <a:pt x="2750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5" name="object 15"/>
          <p:cNvSpPr/>
          <p:nvPr/>
        </p:nvSpPr>
        <p:spPr>
          <a:xfrm>
            <a:off x="8423025" y="4399043"/>
            <a:ext cx="276737" cy="132325"/>
          </a:xfrm>
          <a:custGeom>
            <a:avLst/>
            <a:gdLst/>
            <a:ahLst/>
            <a:cxnLst/>
            <a:rect l="l" t="t" r="r" b="b"/>
            <a:pathLst>
              <a:path w="276225" h="132079">
                <a:moveTo>
                  <a:pt x="0" y="0"/>
                </a:moveTo>
                <a:lnTo>
                  <a:pt x="275831" y="1318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6" name="object 16"/>
          <p:cNvSpPr/>
          <p:nvPr/>
        </p:nvSpPr>
        <p:spPr>
          <a:xfrm>
            <a:off x="8771129" y="3598986"/>
            <a:ext cx="1178838" cy="509578"/>
          </a:xfrm>
          <a:custGeom>
            <a:avLst/>
            <a:gdLst/>
            <a:ahLst/>
            <a:cxnLst/>
            <a:rect l="l" t="t" r="r" b="b"/>
            <a:pathLst>
              <a:path w="1176654" h="508635">
                <a:moveTo>
                  <a:pt x="0" y="0"/>
                </a:moveTo>
                <a:lnTo>
                  <a:pt x="0" y="508253"/>
                </a:lnTo>
                <a:lnTo>
                  <a:pt x="1176527" y="508253"/>
                </a:lnTo>
                <a:lnTo>
                  <a:pt x="117652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7" name="object 17"/>
          <p:cNvSpPr/>
          <p:nvPr/>
        </p:nvSpPr>
        <p:spPr>
          <a:xfrm>
            <a:off x="8779539" y="4449430"/>
            <a:ext cx="1176929" cy="509578"/>
          </a:xfrm>
          <a:custGeom>
            <a:avLst/>
            <a:gdLst/>
            <a:ahLst/>
            <a:cxnLst/>
            <a:rect l="l" t="t" r="r" b="b"/>
            <a:pathLst>
              <a:path w="1174750" h="508635">
                <a:moveTo>
                  <a:pt x="0" y="0"/>
                </a:moveTo>
                <a:lnTo>
                  <a:pt x="0" y="508253"/>
                </a:lnTo>
                <a:lnTo>
                  <a:pt x="1174242" y="508253"/>
                </a:lnTo>
                <a:lnTo>
                  <a:pt x="117424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8" name="object 18"/>
          <p:cNvSpPr txBox="1"/>
          <p:nvPr/>
        </p:nvSpPr>
        <p:spPr>
          <a:xfrm>
            <a:off x="2577814" y="5226075"/>
            <a:ext cx="1336610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spc="-10" dirty="0">
                <a:latin typeface="Arial"/>
                <a:cs typeface="Arial"/>
              </a:rPr>
              <a:t>Programmes</a:t>
            </a:r>
            <a:endParaRPr sz="1803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90385" y="5160345"/>
            <a:ext cx="1336610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spc="-10" dirty="0">
                <a:latin typeface="Arial"/>
                <a:cs typeface="Arial"/>
              </a:rPr>
              <a:t>Programmes</a:t>
            </a:r>
            <a:endParaRPr sz="180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2568" y="138315"/>
            <a:ext cx="10535109" cy="955905"/>
          </a:xfrm>
          <a:prstGeom prst="rect">
            <a:avLst/>
          </a:prstGeom>
        </p:spPr>
        <p:txBody>
          <a:bodyPr vert="horz" wrap="square" lIns="0" tIns="276100" rIns="0" bIns="0" rtlCol="0" anchor="ctr">
            <a:spAutoFit/>
          </a:bodyPr>
          <a:lstStyle/>
          <a:p>
            <a:pPr marL="772991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333333"/>
                </a:solidFill>
                <a:latin typeface="Poppins" pitchFamily="2" charset="77"/>
              </a:rPr>
              <a:t>Des fichiers aux BD (2/2)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4937" y="2402802"/>
            <a:ext cx="5633993" cy="892558"/>
          </a:xfrm>
          <a:prstGeom prst="rect">
            <a:avLst/>
          </a:prstGeom>
        </p:spPr>
        <p:txBody>
          <a:bodyPr vert="horz" wrap="square" lIns="0" tIns="1272" rIns="0" bIns="0" rtlCol="0">
            <a:spAutoFit/>
          </a:bodyPr>
          <a:lstStyle/>
          <a:p>
            <a:pPr marL="12724" marR="5090">
              <a:lnSpc>
                <a:spcPct val="102699"/>
              </a:lnSpc>
              <a:spcBef>
                <a:spcPts val="10"/>
              </a:spcBef>
              <a:tabLst>
                <a:tab pos="835975" algn="l"/>
                <a:tab pos="3326087" algn="l"/>
                <a:tab pos="4328113" algn="l"/>
                <a:tab pos="5243614" algn="l"/>
              </a:tabLst>
            </a:pPr>
            <a:r>
              <a:rPr sz="2805" spc="-25" dirty="0">
                <a:latin typeface="Arial"/>
                <a:cs typeface="Arial"/>
              </a:rPr>
              <a:t>La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multiplication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des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fichiers </a:t>
            </a:r>
            <a:r>
              <a:rPr sz="2805" dirty="0">
                <a:latin typeface="Arial"/>
                <a:cs typeface="Arial"/>
              </a:rPr>
              <a:t>redondance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des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751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données,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ce</a:t>
            </a:r>
            <a:endParaRPr sz="28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8975" y="2402802"/>
            <a:ext cx="2218353" cy="1865310"/>
          </a:xfrm>
          <a:prstGeom prst="rect">
            <a:avLst/>
          </a:prstGeom>
        </p:spPr>
        <p:txBody>
          <a:bodyPr vert="horz" wrap="square" lIns="0" tIns="1272" rIns="0" bIns="0" rtlCol="0">
            <a:spAutoFit/>
          </a:bodyPr>
          <a:lstStyle/>
          <a:p>
            <a:pPr marL="190226" marR="5726" indent="-178138">
              <a:lnSpc>
                <a:spcPct val="102699"/>
              </a:lnSpc>
              <a:spcBef>
                <a:spcPts val="10"/>
              </a:spcBef>
              <a:tabLst>
                <a:tab pos="1110180" algn="l"/>
                <a:tab pos="1926433" algn="l"/>
              </a:tabLst>
            </a:pPr>
            <a:r>
              <a:rPr sz="2805" spc="-10" dirty="0">
                <a:latin typeface="Arial"/>
                <a:cs typeface="Arial"/>
              </a:rPr>
              <a:t>entraînait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la qui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rendait</a:t>
            </a:r>
            <a:endParaRPr sz="2805"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3507" dirty="0">
              <a:latin typeface="Arial"/>
              <a:cs typeface="Arial"/>
            </a:endParaRPr>
          </a:p>
          <a:p>
            <a:pPr marL="68710">
              <a:tabLst>
                <a:tab pos="1629961" algn="l"/>
              </a:tabLst>
            </a:pPr>
            <a:r>
              <a:rPr sz="2805" i="1" spc="-10" dirty="0">
                <a:solidFill>
                  <a:srgbClr val="FF0000"/>
                </a:solidFill>
                <a:latin typeface="Arial"/>
                <a:cs typeface="Arial"/>
              </a:rPr>
              <a:t>partage</a:t>
            </a:r>
            <a:r>
              <a:rPr sz="2805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des</a:t>
            </a:r>
            <a:endParaRPr sz="2805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4937" y="3183673"/>
            <a:ext cx="4209591" cy="1481023"/>
          </a:xfrm>
          <a:prstGeom prst="rect">
            <a:avLst/>
          </a:prstGeom>
        </p:spPr>
        <p:txBody>
          <a:bodyPr vert="horz" wrap="square" lIns="0" tIns="99244" rIns="0" bIns="0" rtlCol="0">
            <a:spAutoFit/>
          </a:bodyPr>
          <a:lstStyle/>
          <a:p>
            <a:pPr marL="12724">
              <a:spcBef>
                <a:spcPts val="781"/>
              </a:spcBef>
            </a:pPr>
            <a:r>
              <a:rPr sz="2805" dirty="0">
                <a:latin typeface="Arial"/>
                <a:cs typeface="Arial"/>
              </a:rPr>
              <a:t>difficile les mises à </a:t>
            </a:r>
            <a:r>
              <a:rPr sz="2805" spc="-10" dirty="0">
                <a:latin typeface="Arial"/>
                <a:cs typeface="Arial"/>
              </a:rPr>
              <a:t>jour.</a:t>
            </a:r>
            <a:endParaRPr sz="2805">
              <a:latin typeface="Arial"/>
              <a:cs typeface="Arial"/>
            </a:endParaRPr>
          </a:p>
          <a:p>
            <a:pPr marL="12724" marR="5090">
              <a:spcBef>
                <a:spcPts val="676"/>
              </a:spcBef>
              <a:tabLst>
                <a:tab pos="1087913" algn="l"/>
                <a:tab pos="2260442" algn="l"/>
              </a:tabLst>
            </a:pPr>
            <a:r>
              <a:rPr sz="2805" spc="-20" dirty="0">
                <a:latin typeface="Arial"/>
                <a:cs typeface="Arial"/>
              </a:rPr>
              <a:t>D'où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l'idée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d'</a:t>
            </a:r>
            <a:r>
              <a:rPr sz="2805" i="1" spc="-10" dirty="0">
                <a:solidFill>
                  <a:srgbClr val="FF0000"/>
                </a:solidFill>
                <a:latin typeface="Arial"/>
                <a:cs typeface="Arial"/>
              </a:rPr>
              <a:t>intégration </a:t>
            </a:r>
            <a:r>
              <a:rPr sz="2805" spc="-10" dirty="0">
                <a:latin typeface="Arial"/>
                <a:cs typeface="Arial"/>
              </a:rPr>
              <a:t>données.</a:t>
            </a:r>
            <a:endParaRPr sz="28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0509" y="3783832"/>
            <a:ext cx="1070052" cy="45359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  <a:tabLst>
                <a:tab pos="660382" algn="l"/>
              </a:tabLst>
            </a:pPr>
            <a:r>
              <a:rPr sz="2805" spc="-25" dirty="0">
                <a:latin typeface="Arial"/>
                <a:cs typeface="Arial"/>
              </a:rPr>
              <a:t>et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de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stion de mon centre de formations">
            <a:extLst>
              <a:ext uri="{FF2B5EF4-FFF2-40B4-BE49-F238E27FC236}">
                <a16:creationId xmlns:a16="http://schemas.microsoft.com/office/drawing/2014/main" id="{716560D9-D97A-3FD0-C188-69601786B5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29885"/>
            <a:ext cx="10905066" cy="479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91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Compréhension</a:t>
            </a:r>
            <a:r>
              <a:rPr lang="en-US" sz="4000" kern="1200" spc="-4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d'un</a:t>
            </a:r>
            <a:r>
              <a:rPr lang="en-US" sz="4000" kern="1200" spc="-3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</a:t>
            </a: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7242" y="1966293"/>
            <a:ext cx="5197514" cy="44521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38090" y="2129789"/>
            <a:ext cx="1906270" cy="0"/>
          </a:xfrm>
          <a:custGeom>
            <a:avLst/>
            <a:gdLst/>
            <a:ahLst/>
            <a:cxnLst/>
            <a:rect l="l" t="t" r="r" b="b"/>
            <a:pathLst>
              <a:path w="1906270">
                <a:moveTo>
                  <a:pt x="0" y="0"/>
                </a:moveTo>
                <a:lnTo>
                  <a:pt x="19062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60" y="141284"/>
            <a:ext cx="105156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50" dirty="0"/>
              <a:t>Exemple schéma EA &amp; relationnel</a:t>
            </a:r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2706369" y="5304790"/>
            <a:ext cx="7464920" cy="735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8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sz="2000" dirty="0">
                <a:latin typeface="Arial"/>
                <a:cs typeface="Arial"/>
              </a:rPr>
              <a:t>PREFECTURE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numPref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nomVille,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nbHab,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nomPrefet) </a:t>
            </a:r>
            <a:endParaRPr lang="fr-FR" sz="2000" spc="-10" dirty="0">
              <a:latin typeface="Arial"/>
              <a:cs typeface="Arial"/>
            </a:endParaRPr>
          </a:p>
          <a:p>
            <a:pPr marL="355600" marR="5080" indent="-342900">
              <a:lnSpc>
                <a:spcPct val="120800"/>
              </a:lnSpc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sz="2000" spc="-20" dirty="0">
                <a:latin typeface="Arial"/>
                <a:cs typeface="Arial"/>
              </a:rPr>
              <a:t>DEPARTEMENT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codeDep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libDep, nbHab,</a:t>
            </a:r>
            <a:r>
              <a:rPr sz="2000" spc="-10" dirty="0">
                <a:latin typeface="Arial"/>
                <a:cs typeface="Arial"/>
              </a:rPr>
              <a:t> #</a:t>
            </a:r>
            <a:r>
              <a:rPr sz="2000" spc="-10" dirty="0" err="1">
                <a:latin typeface="Arial"/>
                <a:cs typeface="Arial"/>
              </a:rPr>
              <a:t>numPref</a:t>
            </a:r>
            <a:r>
              <a:rPr sz="2000" spc="-10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71351" y="5656505"/>
            <a:ext cx="1382395" cy="542925"/>
            <a:chOff x="6074817" y="5634127"/>
            <a:chExt cx="1382395" cy="542925"/>
          </a:xfrm>
        </p:grpSpPr>
        <p:sp>
          <p:nvSpPr>
            <p:cNvPr id="8" name="object 8"/>
            <p:cNvSpPr/>
            <p:nvPr/>
          </p:nvSpPr>
          <p:spPr>
            <a:xfrm>
              <a:off x="6079489" y="5638800"/>
              <a:ext cx="1371600" cy="533400"/>
            </a:xfrm>
            <a:custGeom>
              <a:avLst/>
              <a:gdLst/>
              <a:ahLst/>
              <a:cxnLst/>
              <a:rect l="l" t="t" r="r" b="b"/>
              <a:pathLst>
                <a:path w="1371600" h="533400">
                  <a:moveTo>
                    <a:pt x="685800" y="0"/>
                  </a:moveTo>
                  <a:lnTo>
                    <a:pt x="753587" y="1183"/>
                  </a:lnTo>
                  <a:lnTo>
                    <a:pt x="819177" y="4668"/>
                  </a:lnTo>
                  <a:lnTo>
                    <a:pt x="882322" y="10357"/>
                  </a:lnTo>
                  <a:lnTo>
                    <a:pt x="942776" y="18152"/>
                  </a:lnTo>
                  <a:lnTo>
                    <a:pt x="1000293" y="27956"/>
                  </a:lnTo>
                  <a:lnTo>
                    <a:pt x="1054626" y="39671"/>
                  </a:lnTo>
                  <a:lnTo>
                    <a:pt x="1105528" y="53198"/>
                  </a:lnTo>
                  <a:lnTo>
                    <a:pt x="1152752" y="68441"/>
                  </a:lnTo>
                  <a:lnTo>
                    <a:pt x="1196053" y="85302"/>
                  </a:lnTo>
                  <a:lnTo>
                    <a:pt x="1235182" y="103683"/>
                  </a:lnTo>
                  <a:lnTo>
                    <a:pt x="1269895" y="123486"/>
                  </a:lnTo>
                  <a:lnTo>
                    <a:pt x="1325082" y="166968"/>
                  </a:lnTo>
                  <a:lnTo>
                    <a:pt x="1359641" y="214966"/>
                  </a:lnTo>
                  <a:lnTo>
                    <a:pt x="1371600" y="266700"/>
                  </a:lnTo>
                  <a:lnTo>
                    <a:pt x="1368569" y="292984"/>
                  </a:lnTo>
                  <a:lnTo>
                    <a:pt x="1345064" y="342948"/>
                  </a:lnTo>
                  <a:lnTo>
                    <a:pt x="1299944" y="388785"/>
                  </a:lnTo>
                  <a:lnTo>
                    <a:pt x="1235182" y="429716"/>
                  </a:lnTo>
                  <a:lnTo>
                    <a:pt x="1196053" y="448097"/>
                  </a:lnTo>
                  <a:lnTo>
                    <a:pt x="1152752" y="464958"/>
                  </a:lnTo>
                  <a:lnTo>
                    <a:pt x="1105528" y="480201"/>
                  </a:lnTo>
                  <a:lnTo>
                    <a:pt x="1054626" y="493728"/>
                  </a:lnTo>
                  <a:lnTo>
                    <a:pt x="1000293" y="505443"/>
                  </a:lnTo>
                  <a:lnTo>
                    <a:pt x="942776" y="515247"/>
                  </a:lnTo>
                  <a:lnTo>
                    <a:pt x="882322" y="523042"/>
                  </a:lnTo>
                  <a:lnTo>
                    <a:pt x="819177" y="528731"/>
                  </a:lnTo>
                  <a:lnTo>
                    <a:pt x="753587" y="532216"/>
                  </a:lnTo>
                  <a:lnTo>
                    <a:pt x="685800" y="533400"/>
                  </a:lnTo>
                  <a:lnTo>
                    <a:pt x="618211" y="532216"/>
                  </a:lnTo>
                  <a:lnTo>
                    <a:pt x="552771" y="528731"/>
                  </a:lnTo>
                  <a:lnTo>
                    <a:pt x="489733" y="523042"/>
                  </a:lnTo>
                  <a:lnTo>
                    <a:pt x="429347" y="515247"/>
                  </a:lnTo>
                  <a:lnTo>
                    <a:pt x="371864" y="505443"/>
                  </a:lnTo>
                  <a:lnTo>
                    <a:pt x="317536" y="493728"/>
                  </a:lnTo>
                  <a:lnTo>
                    <a:pt x="266614" y="480201"/>
                  </a:lnTo>
                  <a:lnTo>
                    <a:pt x="219349" y="464958"/>
                  </a:lnTo>
                  <a:lnTo>
                    <a:pt x="175993" y="448097"/>
                  </a:lnTo>
                  <a:lnTo>
                    <a:pt x="136797" y="429716"/>
                  </a:lnTo>
                  <a:lnTo>
                    <a:pt x="102011" y="409913"/>
                  </a:lnTo>
                  <a:lnTo>
                    <a:pt x="46678" y="366431"/>
                  </a:lnTo>
                  <a:lnTo>
                    <a:pt x="12004" y="318433"/>
                  </a:lnTo>
                  <a:lnTo>
                    <a:pt x="0" y="266700"/>
                  </a:lnTo>
                  <a:lnTo>
                    <a:pt x="3043" y="240415"/>
                  </a:lnTo>
                  <a:lnTo>
                    <a:pt x="26633" y="190451"/>
                  </a:lnTo>
                  <a:lnTo>
                    <a:pt x="71888" y="144614"/>
                  </a:lnTo>
                  <a:lnTo>
                    <a:pt x="136797" y="103683"/>
                  </a:lnTo>
                  <a:lnTo>
                    <a:pt x="175993" y="85302"/>
                  </a:lnTo>
                  <a:lnTo>
                    <a:pt x="219349" y="68441"/>
                  </a:lnTo>
                  <a:lnTo>
                    <a:pt x="266614" y="53198"/>
                  </a:lnTo>
                  <a:lnTo>
                    <a:pt x="317536" y="39671"/>
                  </a:lnTo>
                  <a:lnTo>
                    <a:pt x="371864" y="27956"/>
                  </a:lnTo>
                  <a:lnTo>
                    <a:pt x="429347" y="18152"/>
                  </a:lnTo>
                  <a:lnTo>
                    <a:pt x="489733" y="10357"/>
                  </a:lnTo>
                  <a:lnTo>
                    <a:pt x="552771" y="4668"/>
                  </a:lnTo>
                  <a:lnTo>
                    <a:pt x="618211" y="1183"/>
                  </a:lnTo>
                  <a:lnTo>
                    <a:pt x="6858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74816" y="5634139"/>
              <a:ext cx="1382395" cy="542925"/>
            </a:xfrm>
            <a:custGeom>
              <a:avLst/>
              <a:gdLst/>
              <a:ahLst/>
              <a:cxnLst/>
              <a:rect l="l" t="t" r="r" b="b"/>
              <a:pathLst>
                <a:path w="1382395" h="542925">
                  <a:moveTo>
                    <a:pt x="9334" y="4660"/>
                  </a:moveTo>
                  <a:lnTo>
                    <a:pt x="7975" y="1358"/>
                  </a:lnTo>
                  <a:lnTo>
                    <a:pt x="4673" y="0"/>
                  </a:lnTo>
                  <a:lnTo>
                    <a:pt x="1358" y="1358"/>
                  </a:lnTo>
                  <a:lnTo>
                    <a:pt x="0" y="4660"/>
                  </a:lnTo>
                  <a:lnTo>
                    <a:pt x="1358" y="7975"/>
                  </a:lnTo>
                  <a:lnTo>
                    <a:pt x="4673" y="9334"/>
                  </a:lnTo>
                  <a:lnTo>
                    <a:pt x="7975" y="7975"/>
                  </a:lnTo>
                  <a:lnTo>
                    <a:pt x="9334" y="4660"/>
                  </a:lnTo>
                  <a:close/>
                </a:path>
                <a:path w="1382395" h="542925">
                  <a:moveTo>
                    <a:pt x="1382204" y="538060"/>
                  </a:moveTo>
                  <a:lnTo>
                    <a:pt x="1380845" y="534758"/>
                  </a:lnTo>
                  <a:lnTo>
                    <a:pt x="1377543" y="533400"/>
                  </a:lnTo>
                  <a:lnTo>
                    <a:pt x="1374228" y="534758"/>
                  </a:lnTo>
                  <a:lnTo>
                    <a:pt x="1372870" y="538060"/>
                  </a:lnTo>
                  <a:lnTo>
                    <a:pt x="1374228" y="541375"/>
                  </a:lnTo>
                  <a:lnTo>
                    <a:pt x="1377543" y="542734"/>
                  </a:lnTo>
                  <a:lnTo>
                    <a:pt x="1380845" y="541375"/>
                  </a:lnTo>
                  <a:lnTo>
                    <a:pt x="1382204" y="53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286000" y="4724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9344">
            <a:solidFill>
              <a:srgbClr val="538F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0" y="914400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9344">
            <a:solidFill>
              <a:srgbClr val="538F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568088" y="1972718"/>
            <a:ext cx="847725" cy="466725"/>
            <a:chOff x="4044087" y="1972717"/>
            <a:chExt cx="847725" cy="466725"/>
          </a:xfrm>
        </p:grpSpPr>
        <p:sp>
          <p:nvSpPr>
            <p:cNvPr id="13" name="object 13"/>
            <p:cNvSpPr/>
            <p:nvPr/>
          </p:nvSpPr>
          <p:spPr>
            <a:xfrm>
              <a:off x="4048759" y="1977390"/>
              <a:ext cx="836930" cy="457200"/>
            </a:xfrm>
            <a:custGeom>
              <a:avLst/>
              <a:gdLst/>
              <a:ahLst/>
              <a:cxnLst/>
              <a:rect l="l" t="t" r="r" b="b"/>
              <a:pathLst>
                <a:path w="836929" h="457200">
                  <a:moveTo>
                    <a:pt x="419100" y="0"/>
                  </a:moveTo>
                  <a:lnTo>
                    <a:pt x="355523" y="2404"/>
                  </a:lnTo>
                  <a:lnTo>
                    <a:pt x="295393" y="9411"/>
                  </a:lnTo>
                  <a:lnTo>
                    <a:pt x="239259" y="20713"/>
                  </a:lnTo>
                  <a:lnTo>
                    <a:pt x="187671" y="35998"/>
                  </a:lnTo>
                  <a:lnTo>
                    <a:pt x="141178" y="54960"/>
                  </a:lnTo>
                  <a:lnTo>
                    <a:pt x="100330" y="77287"/>
                  </a:lnTo>
                  <a:lnTo>
                    <a:pt x="65677" y="102672"/>
                  </a:lnTo>
                  <a:lnTo>
                    <a:pt x="37767" y="130805"/>
                  </a:lnTo>
                  <a:lnTo>
                    <a:pt x="4379" y="194078"/>
                  </a:lnTo>
                  <a:lnTo>
                    <a:pt x="0" y="228600"/>
                  </a:lnTo>
                  <a:lnTo>
                    <a:pt x="4379" y="263121"/>
                  </a:lnTo>
                  <a:lnTo>
                    <a:pt x="37767" y="326394"/>
                  </a:lnTo>
                  <a:lnTo>
                    <a:pt x="65677" y="354527"/>
                  </a:lnTo>
                  <a:lnTo>
                    <a:pt x="100330" y="379912"/>
                  </a:lnTo>
                  <a:lnTo>
                    <a:pt x="141178" y="402239"/>
                  </a:lnTo>
                  <a:lnTo>
                    <a:pt x="187671" y="421201"/>
                  </a:lnTo>
                  <a:lnTo>
                    <a:pt x="239259" y="436486"/>
                  </a:lnTo>
                  <a:lnTo>
                    <a:pt x="295393" y="447788"/>
                  </a:lnTo>
                  <a:lnTo>
                    <a:pt x="355523" y="454795"/>
                  </a:lnTo>
                  <a:lnTo>
                    <a:pt x="419100" y="457200"/>
                  </a:lnTo>
                  <a:lnTo>
                    <a:pt x="482360" y="454795"/>
                  </a:lnTo>
                  <a:lnTo>
                    <a:pt x="542231" y="447788"/>
                  </a:lnTo>
                  <a:lnTo>
                    <a:pt x="598158" y="436486"/>
                  </a:lnTo>
                  <a:lnTo>
                    <a:pt x="649585" y="421201"/>
                  </a:lnTo>
                  <a:lnTo>
                    <a:pt x="695957" y="402239"/>
                  </a:lnTo>
                  <a:lnTo>
                    <a:pt x="736718" y="379912"/>
                  </a:lnTo>
                  <a:lnTo>
                    <a:pt x="771313" y="354527"/>
                  </a:lnTo>
                  <a:lnTo>
                    <a:pt x="799187" y="326394"/>
                  </a:lnTo>
                  <a:lnTo>
                    <a:pt x="832551" y="263121"/>
                  </a:lnTo>
                  <a:lnTo>
                    <a:pt x="836929" y="228600"/>
                  </a:lnTo>
                  <a:lnTo>
                    <a:pt x="832551" y="194078"/>
                  </a:lnTo>
                  <a:lnTo>
                    <a:pt x="799187" y="130805"/>
                  </a:lnTo>
                  <a:lnTo>
                    <a:pt x="771313" y="102672"/>
                  </a:lnTo>
                  <a:lnTo>
                    <a:pt x="736718" y="77287"/>
                  </a:lnTo>
                  <a:lnTo>
                    <a:pt x="695957" y="54960"/>
                  </a:lnTo>
                  <a:lnTo>
                    <a:pt x="649585" y="35998"/>
                  </a:lnTo>
                  <a:lnTo>
                    <a:pt x="598158" y="20713"/>
                  </a:lnTo>
                  <a:lnTo>
                    <a:pt x="542231" y="9411"/>
                  </a:lnTo>
                  <a:lnTo>
                    <a:pt x="482360" y="2404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48759" y="1977390"/>
              <a:ext cx="836930" cy="457200"/>
            </a:xfrm>
            <a:custGeom>
              <a:avLst/>
              <a:gdLst/>
              <a:ahLst/>
              <a:cxnLst/>
              <a:rect l="l" t="t" r="r" b="b"/>
              <a:pathLst>
                <a:path w="836929" h="457200">
                  <a:moveTo>
                    <a:pt x="419100" y="0"/>
                  </a:moveTo>
                  <a:lnTo>
                    <a:pt x="482360" y="2404"/>
                  </a:lnTo>
                  <a:lnTo>
                    <a:pt x="542231" y="9411"/>
                  </a:lnTo>
                  <a:lnTo>
                    <a:pt x="598158" y="20713"/>
                  </a:lnTo>
                  <a:lnTo>
                    <a:pt x="649585" y="35998"/>
                  </a:lnTo>
                  <a:lnTo>
                    <a:pt x="695957" y="54960"/>
                  </a:lnTo>
                  <a:lnTo>
                    <a:pt x="736718" y="77287"/>
                  </a:lnTo>
                  <a:lnTo>
                    <a:pt x="771313" y="102672"/>
                  </a:lnTo>
                  <a:lnTo>
                    <a:pt x="799187" y="130805"/>
                  </a:lnTo>
                  <a:lnTo>
                    <a:pt x="832551" y="194078"/>
                  </a:lnTo>
                  <a:lnTo>
                    <a:pt x="836929" y="228600"/>
                  </a:lnTo>
                  <a:lnTo>
                    <a:pt x="832551" y="263121"/>
                  </a:lnTo>
                  <a:lnTo>
                    <a:pt x="799187" y="326394"/>
                  </a:lnTo>
                  <a:lnTo>
                    <a:pt x="771313" y="354527"/>
                  </a:lnTo>
                  <a:lnTo>
                    <a:pt x="736718" y="379912"/>
                  </a:lnTo>
                  <a:lnTo>
                    <a:pt x="695957" y="402239"/>
                  </a:lnTo>
                  <a:lnTo>
                    <a:pt x="649585" y="421201"/>
                  </a:lnTo>
                  <a:lnTo>
                    <a:pt x="598158" y="436486"/>
                  </a:lnTo>
                  <a:lnTo>
                    <a:pt x="542231" y="447788"/>
                  </a:lnTo>
                  <a:lnTo>
                    <a:pt x="482360" y="454795"/>
                  </a:lnTo>
                  <a:lnTo>
                    <a:pt x="419100" y="457200"/>
                  </a:lnTo>
                  <a:lnTo>
                    <a:pt x="355523" y="454795"/>
                  </a:lnTo>
                  <a:lnTo>
                    <a:pt x="295393" y="447788"/>
                  </a:lnTo>
                  <a:lnTo>
                    <a:pt x="239259" y="436486"/>
                  </a:lnTo>
                  <a:lnTo>
                    <a:pt x="187671" y="421201"/>
                  </a:lnTo>
                  <a:lnTo>
                    <a:pt x="141178" y="402239"/>
                  </a:lnTo>
                  <a:lnTo>
                    <a:pt x="100330" y="379912"/>
                  </a:lnTo>
                  <a:lnTo>
                    <a:pt x="65677" y="354527"/>
                  </a:lnTo>
                  <a:lnTo>
                    <a:pt x="37767" y="326394"/>
                  </a:lnTo>
                  <a:lnTo>
                    <a:pt x="4379" y="263121"/>
                  </a:lnTo>
                  <a:lnTo>
                    <a:pt x="0" y="228600"/>
                  </a:lnTo>
                  <a:lnTo>
                    <a:pt x="4379" y="194078"/>
                  </a:lnTo>
                  <a:lnTo>
                    <a:pt x="37767" y="130805"/>
                  </a:lnTo>
                  <a:lnTo>
                    <a:pt x="65677" y="102672"/>
                  </a:lnTo>
                  <a:lnTo>
                    <a:pt x="100330" y="77287"/>
                  </a:lnTo>
                  <a:lnTo>
                    <a:pt x="141178" y="54960"/>
                  </a:lnTo>
                  <a:lnTo>
                    <a:pt x="187671" y="35998"/>
                  </a:lnTo>
                  <a:lnTo>
                    <a:pt x="239259" y="20713"/>
                  </a:lnTo>
                  <a:lnTo>
                    <a:pt x="295393" y="9411"/>
                  </a:lnTo>
                  <a:lnTo>
                    <a:pt x="355523" y="2404"/>
                  </a:lnTo>
                  <a:lnTo>
                    <a:pt x="4191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82287" y="242991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4672"/>
                  </a:moveTo>
                  <a:lnTo>
                    <a:pt x="1368" y="1368"/>
                  </a:lnTo>
                  <a:lnTo>
                    <a:pt x="4672" y="0"/>
                  </a:lnTo>
                  <a:lnTo>
                    <a:pt x="7976" y="1368"/>
                  </a:lnTo>
                  <a:lnTo>
                    <a:pt x="9344" y="4672"/>
                  </a:lnTo>
                  <a:lnTo>
                    <a:pt x="7976" y="7976"/>
                  </a:lnTo>
                  <a:lnTo>
                    <a:pt x="4672" y="9344"/>
                  </a:lnTo>
                  <a:lnTo>
                    <a:pt x="1368" y="7976"/>
                  </a:lnTo>
                  <a:lnTo>
                    <a:pt x="0" y="4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3590289" y="1977389"/>
            <a:ext cx="1524000" cy="1903730"/>
          </a:xfrm>
          <a:custGeom>
            <a:avLst/>
            <a:gdLst/>
            <a:ahLst/>
            <a:cxnLst/>
            <a:rect l="l" t="t" r="r" b="b"/>
            <a:pathLst>
              <a:path w="1524000" h="1903729">
                <a:moveTo>
                  <a:pt x="1524000" y="0"/>
                </a:moveTo>
                <a:lnTo>
                  <a:pt x="0" y="0"/>
                </a:lnTo>
                <a:lnTo>
                  <a:pt x="0" y="1903730"/>
                </a:lnTo>
                <a:lnTo>
                  <a:pt x="762000" y="1903730"/>
                </a:lnTo>
                <a:lnTo>
                  <a:pt x="1524000" y="1903730"/>
                </a:lnTo>
                <a:lnTo>
                  <a:pt x="152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66890" y="1977389"/>
            <a:ext cx="1525270" cy="1446530"/>
          </a:xfrm>
          <a:custGeom>
            <a:avLst/>
            <a:gdLst/>
            <a:ahLst/>
            <a:cxnLst/>
            <a:rect l="l" t="t" r="r" b="b"/>
            <a:pathLst>
              <a:path w="1525270" h="1446529">
                <a:moveTo>
                  <a:pt x="1525269" y="0"/>
                </a:moveTo>
                <a:lnTo>
                  <a:pt x="0" y="0"/>
                </a:lnTo>
                <a:lnTo>
                  <a:pt x="0" y="1446530"/>
                </a:lnTo>
                <a:lnTo>
                  <a:pt x="763270" y="1446530"/>
                </a:lnTo>
                <a:lnTo>
                  <a:pt x="1525269" y="1446530"/>
                </a:lnTo>
                <a:lnTo>
                  <a:pt x="15252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585618" y="1972717"/>
          <a:ext cx="4801870" cy="1902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PREFECTURE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est</a:t>
                      </a:r>
                      <a:r>
                        <a:rPr sz="18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dans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DEPARTEMENT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14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30">
                <a:tc>
                  <a:txBody>
                    <a:bodyPr/>
                    <a:lstStyle/>
                    <a:p>
                      <a:pPr marL="54610">
                        <a:lnSpc>
                          <a:spcPts val="1655"/>
                        </a:lnSpc>
                        <a:spcBef>
                          <a:spcPts val="340"/>
                        </a:spcBef>
                      </a:pPr>
                      <a:r>
                        <a:rPr sz="14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numPref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55"/>
                        </a:lnSpc>
                        <a:spcBef>
                          <a:spcPts val="340"/>
                        </a:spcBef>
                      </a:pPr>
                      <a:r>
                        <a:rPr sz="14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codeDep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54610">
                        <a:lnSpc>
                          <a:spcPts val="158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nomVille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58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libDep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54610">
                        <a:lnSpc>
                          <a:spcPts val="1575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nomPrefet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575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nbHab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L="54610">
                        <a:lnSpc>
                          <a:spcPts val="160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nbHab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224780" y="1858009"/>
            <a:ext cx="238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1,1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20179" y="1858009"/>
            <a:ext cx="237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1,1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92070" y="4210051"/>
            <a:ext cx="5809615" cy="966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090">
              <a:spcBef>
                <a:spcPts val="100"/>
              </a:spcBef>
            </a:pP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Attention</a:t>
            </a:r>
            <a:r>
              <a:rPr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pas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de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clé</a:t>
            </a:r>
            <a:r>
              <a:rPr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étrangère</a:t>
            </a:r>
            <a:r>
              <a:rPr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sur</a:t>
            </a:r>
            <a:r>
              <a:rPr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un</a:t>
            </a:r>
            <a:r>
              <a:rPr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/>
                <a:cs typeface="Times New Roman"/>
              </a:rPr>
              <a:t>schéma</a:t>
            </a:r>
            <a:r>
              <a:rPr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E/A</a:t>
            </a:r>
            <a:endParaRPr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/>
            <a:r>
              <a:rPr sz="2000" dirty="0">
                <a:solidFill>
                  <a:srgbClr val="336699"/>
                </a:solidFill>
                <a:latin typeface="Arial"/>
                <a:cs typeface="Arial"/>
              </a:rPr>
              <a:t>Schéma </a:t>
            </a:r>
            <a:r>
              <a:rPr sz="2000" spc="-10" dirty="0">
                <a:solidFill>
                  <a:srgbClr val="336699"/>
                </a:solidFill>
                <a:latin typeface="Arial"/>
                <a:cs typeface="Arial"/>
              </a:rPr>
              <a:t>relationnel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1021" y="1080770"/>
            <a:ext cx="30486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336699"/>
                </a:solidFill>
                <a:latin typeface="Arial"/>
                <a:cs typeface="Arial"/>
              </a:rPr>
              <a:t>Schéma </a:t>
            </a:r>
            <a:r>
              <a:rPr sz="2000" spc="-10" dirty="0">
                <a:solidFill>
                  <a:srgbClr val="336699"/>
                </a:solidFill>
                <a:latin typeface="Arial"/>
                <a:cs typeface="Arial"/>
              </a:rPr>
              <a:t>Entité/Association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12FFDD-E763-111F-ED03-BF2AA4DC010C}"/>
              </a:ext>
            </a:extLst>
          </p:cNvPr>
          <p:cNvSpPr txBox="1"/>
          <p:nvPr/>
        </p:nvSpPr>
        <p:spPr>
          <a:xfrm>
            <a:off x="6438829" y="6447555"/>
            <a:ext cx="6101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/>
            <a:r>
              <a:rPr lang="fr-FR" sz="1800" b="1" i="1" dirty="0" err="1">
                <a:highlight>
                  <a:srgbClr val="FFFF00"/>
                </a:highlight>
                <a:latin typeface="Arial"/>
                <a:cs typeface="Arial"/>
              </a:rPr>
              <a:t>numPref</a:t>
            </a:r>
            <a:r>
              <a:rPr lang="fr-FR" sz="1800" b="1" i="1" spc="-3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fr-FR" sz="1800" i="1" dirty="0" err="1">
                <a:latin typeface="Arial"/>
                <a:cs typeface="Arial"/>
              </a:rPr>
              <a:t>reférence</a:t>
            </a:r>
            <a:r>
              <a:rPr lang="fr-FR" sz="1800" i="1" spc="-10" dirty="0">
                <a:latin typeface="Arial"/>
                <a:cs typeface="Arial"/>
              </a:rPr>
              <a:t> </a:t>
            </a:r>
            <a:r>
              <a:rPr lang="fr-FR" sz="1800" i="1" spc="-10" dirty="0" err="1">
                <a:latin typeface="Arial"/>
                <a:cs typeface="Arial"/>
              </a:rPr>
              <a:t>numPref</a:t>
            </a:r>
            <a:r>
              <a:rPr lang="fr-FR" sz="1800" i="1" spc="-10" dirty="0">
                <a:latin typeface="Arial"/>
                <a:cs typeface="Arial"/>
              </a:rPr>
              <a:t>(PREFECTURE)</a:t>
            </a:r>
            <a:endParaRPr lang="fr-FR"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53ECD-1029-DDE3-5A00-F345E295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304802"/>
            <a:ext cx="10853057" cy="1603602"/>
          </a:xfrm>
        </p:spPr>
        <p:txBody>
          <a:bodyPr>
            <a:normAutofit fontScale="90000"/>
          </a:bodyPr>
          <a:lstStyle/>
          <a:p>
            <a:r>
              <a:rPr lang="fr-FR" sz="4900" dirty="0">
                <a:solidFill>
                  <a:srgbClr val="333333"/>
                </a:solidFill>
                <a:latin typeface="Poppins" pitchFamily="2" charset="77"/>
              </a:rPr>
              <a:t>SGBD (Système de Gestion de Base de Données)</a:t>
            </a:r>
            <a:br>
              <a:rPr lang="fr-FR" b="1" i="0" u="none" strike="noStrike" dirty="0">
                <a:solidFill>
                  <a:srgbClr val="303030"/>
                </a:solidFill>
                <a:effectLst/>
                <a:latin typeface="Poppins" pitchFamily="2" charset="77"/>
              </a:rPr>
            </a:br>
            <a:endParaRPr lang="fr-FR" dirty="0"/>
          </a:p>
        </p:txBody>
      </p:sp>
      <p:pic>
        <p:nvPicPr>
          <p:cNvPr id="9218" name="Picture 2" descr="SGBD (Système de Gestion de Base de Données) : définition, traduction et  acteurs">
            <a:extLst>
              <a:ext uri="{FF2B5EF4-FFF2-40B4-BE49-F238E27FC236}">
                <a16:creationId xmlns:a16="http://schemas.microsoft.com/office/drawing/2014/main" id="{8BF6C3DA-BB1B-4D8B-297A-73B56979B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Épinglé sur dessin colorier et dessin non colorier">
            <a:extLst>
              <a:ext uri="{FF2B5EF4-FFF2-40B4-BE49-F238E27FC236}">
                <a16:creationId xmlns:a16="http://schemas.microsoft.com/office/drawing/2014/main" id="{E6843EF3-E1C5-C8C7-8623-D9ED0CA1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13" y="383177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5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0706" y="1477460"/>
            <a:ext cx="2458192" cy="1170568"/>
          </a:xfrm>
          <a:custGeom>
            <a:avLst/>
            <a:gdLst/>
            <a:ahLst/>
            <a:cxnLst/>
            <a:rect l="l" t="t" r="r" b="b"/>
            <a:pathLst>
              <a:path w="2453640" h="1168400">
                <a:moveTo>
                  <a:pt x="1226819" y="0"/>
                </a:moveTo>
                <a:lnTo>
                  <a:pt x="1163699" y="759"/>
                </a:lnTo>
                <a:lnTo>
                  <a:pt x="1101407" y="3013"/>
                </a:lnTo>
                <a:lnTo>
                  <a:pt x="1040018" y="6726"/>
                </a:lnTo>
                <a:lnTo>
                  <a:pt x="979612" y="11860"/>
                </a:lnTo>
                <a:lnTo>
                  <a:pt x="920263" y="18378"/>
                </a:lnTo>
                <a:lnTo>
                  <a:pt x="862051" y="26244"/>
                </a:lnTo>
                <a:lnTo>
                  <a:pt x="805052" y="35422"/>
                </a:lnTo>
                <a:lnTo>
                  <a:pt x="749343" y="45874"/>
                </a:lnTo>
                <a:lnTo>
                  <a:pt x="695002" y="57564"/>
                </a:lnTo>
                <a:lnTo>
                  <a:pt x="642104" y="70456"/>
                </a:lnTo>
                <a:lnTo>
                  <a:pt x="590729" y="84511"/>
                </a:lnTo>
                <a:lnTo>
                  <a:pt x="540953" y="99695"/>
                </a:lnTo>
                <a:lnTo>
                  <a:pt x="492852" y="115970"/>
                </a:lnTo>
                <a:lnTo>
                  <a:pt x="446505" y="133299"/>
                </a:lnTo>
                <a:lnTo>
                  <a:pt x="401987" y="151645"/>
                </a:lnTo>
                <a:lnTo>
                  <a:pt x="359378" y="170973"/>
                </a:lnTo>
                <a:lnTo>
                  <a:pt x="318753" y="191245"/>
                </a:lnTo>
                <a:lnTo>
                  <a:pt x="280189" y="212425"/>
                </a:lnTo>
                <a:lnTo>
                  <a:pt x="243765" y="234476"/>
                </a:lnTo>
                <a:lnTo>
                  <a:pt x="209557" y="257361"/>
                </a:lnTo>
                <a:lnTo>
                  <a:pt x="177642" y="281043"/>
                </a:lnTo>
                <a:lnTo>
                  <a:pt x="148097" y="305486"/>
                </a:lnTo>
                <a:lnTo>
                  <a:pt x="96428" y="356508"/>
                </a:lnTo>
                <a:lnTo>
                  <a:pt x="55167" y="410134"/>
                </a:lnTo>
                <a:lnTo>
                  <a:pt x="24930" y="466068"/>
                </a:lnTo>
                <a:lnTo>
                  <a:pt x="6335" y="524019"/>
                </a:lnTo>
                <a:lnTo>
                  <a:pt x="0" y="583692"/>
                </a:lnTo>
                <a:lnTo>
                  <a:pt x="1596" y="613794"/>
                </a:lnTo>
                <a:lnTo>
                  <a:pt x="14138" y="672768"/>
                </a:lnTo>
                <a:lnTo>
                  <a:pt x="38631" y="729857"/>
                </a:lnTo>
                <a:lnTo>
                  <a:pt x="74458" y="784768"/>
                </a:lnTo>
                <a:lnTo>
                  <a:pt x="121000" y="837209"/>
                </a:lnTo>
                <a:lnTo>
                  <a:pt x="177642" y="886887"/>
                </a:lnTo>
                <a:lnTo>
                  <a:pt x="209557" y="910598"/>
                </a:lnTo>
                <a:lnTo>
                  <a:pt x="243765" y="933510"/>
                </a:lnTo>
                <a:lnTo>
                  <a:pt x="280189" y="955584"/>
                </a:lnTo>
                <a:lnTo>
                  <a:pt x="318753" y="976785"/>
                </a:lnTo>
                <a:lnTo>
                  <a:pt x="359378" y="997076"/>
                </a:lnTo>
                <a:lnTo>
                  <a:pt x="401987" y="1016421"/>
                </a:lnTo>
                <a:lnTo>
                  <a:pt x="446505" y="1034782"/>
                </a:lnTo>
                <a:lnTo>
                  <a:pt x="492852" y="1052124"/>
                </a:lnTo>
                <a:lnTo>
                  <a:pt x="540953" y="1068410"/>
                </a:lnTo>
                <a:lnTo>
                  <a:pt x="590729" y="1083603"/>
                </a:lnTo>
                <a:lnTo>
                  <a:pt x="642104" y="1097666"/>
                </a:lnTo>
                <a:lnTo>
                  <a:pt x="695002" y="1110564"/>
                </a:lnTo>
                <a:lnTo>
                  <a:pt x="749343" y="1122259"/>
                </a:lnTo>
                <a:lnTo>
                  <a:pt x="805052" y="1132715"/>
                </a:lnTo>
                <a:lnTo>
                  <a:pt x="862051" y="1141896"/>
                </a:lnTo>
                <a:lnTo>
                  <a:pt x="920263" y="1149764"/>
                </a:lnTo>
                <a:lnTo>
                  <a:pt x="979612" y="1156284"/>
                </a:lnTo>
                <a:lnTo>
                  <a:pt x="1040018" y="1161419"/>
                </a:lnTo>
                <a:lnTo>
                  <a:pt x="1101407" y="1165131"/>
                </a:lnTo>
                <a:lnTo>
                  <a:pt x="1163699" y="1167386"/>
                </a:lnTo>
                <a:lnTo>
                  <a:pt x="1226820" y="1168145"/>
                </a:lnTo>
                <a:lnTo>
                  <a:pt x="1289940" y="1167386"/>
                </a:lnTo>
                <a:lnTo>
                  <a:pt x="1352232" y="1165131"/>
                </a:lnTo>
                <a:lnTo>
                  <a:pt x="1413621" y="1161419"/>
                </a:lnTo>
                <a:lnTo>
                  <a:pt x="1474027" y="1156284"/>
                </a:lnTo>
                <a:lnTo>
                  <a:pt x="1533376" y="1149764"/>
                </a:lnTo>
                <a:lnTo>
                  <a:pt x="1591588" y="1141896"/>
                </a:lnTo>
                <a:lnTo>
                  <a:pt x="1648587" y="1132715"/>
                </a:lnTo>
                <a:lnTo>
                  <a:pt x="1704296" y="1122259"/>
                </a:lnTo>
                <a:lnTo>
                  <a:pt x="1758637" y="1110564"/>
                </a:lnTo>
                <a:lnTo>
                  <a:pt x="1811535" y="1097666"/>
                </a:lnTo>
                <a:lnTo>
                  <a:pt x="1862910" y="1083603"/>
                </a:lnTo>
                <a:lnTo>
                  <a:pt x="1912686" y="1068410"/>
                </a:lnTo>
                <a:lnTo>
                  <a:pt x="1960787" y="1052124"/>
                </a:lnTo>
                <a:lnTo>
                  <a:pt x="2007134" y="1034782"/>
                </a:lnTo>
                <a:lnTo>
                  <a:pt x="2051652" y="1016421"/>
                </a:lnTo>
                <a:lnTo>
                  <a:pt x="2094261" y="997076"/>
                </a:lnTo>
                <a:lnTo>
                  <a:pt x="2134886" y="976785"/>
                </a:lnTo>
                <a:lnTo>
                  <a:pt x="2173450" y="955584"/>
                </a:lnTo>
                <a:lnTo>
                  <a:pt x="2209874" y="933510"/>
                </a:lnTo>
                <a:lnTo>
                  <a:pt x="2244082" y="910598"/>
                </a:lnTo>
                <a:lnTo>
                  <a:pt x="2275997" y="886887"/>
                </a:lnTo>
                <a:lnTo>
                  <a:pt x="2305542" y="862411"/>
                </a:lnTo>
                <a:lnTo>
                  <a:pt x="2357211" y="811315"/>
                </a:lnTo>
                <a:lnTo>
                  <a:pt x="2398472" y="757603"/>
                </a:lnTo>
                <a:lnTo>
                  <a:pt x="2428709" y="701566"/>
                </a:lnTo>
                <a:lnTo>
                  <a:pt x="2447304" y="643498"/>
                </a:lnTo>
                <a:lnTo>
                  <a:pt x="2453640" y="583691"/>
                </a:lnTo>
                <a:lnTo>
                  <a:pt x="2452043" y="553658"/>
                </a:lnTo>
                <a:lnTo>
                  <a:pt x="2439501" y="494810"/>
                </a:lnTo>
                <a:lnTo>
                  <a:pt x="2415008" y="437831"/>
                </a:lnTo>
                <a:lnTo>
                  <a:pt x="2379181" y="383014"/>
                </a:lnTo>
                <a:lnTo>
                  <a:pt x="2332639" y="330654"/>
                </a:lnTo>
                <a:lnTo>
                  <a:pt x="2275997" y="281043"/>
                </a:lnTo>
                <a:lnTo>
                  <a:pt x="2244082" y="257361"/>
                </a:lnTo>
                <a:lnTo>
                  <a:pt x="2209874" y="234476"/>
                </a:lnTo>
                <a:lnTo>
                  <a:pt x="2173450" y="212425"/>
                </a:lnTo>
                <a:lnTo>
                  <a:pt x="2134886" y="191245"/>
                </a:lnTo>
                <a:lnTo>
                  <a:pt x="2094261" y="170973"/>
                </a:lnTo>
                <a:lnTo>
                  <a:pt x="2051652" y="151645"/>
                </a:lnTo>
                <a:lnTo>
                  <a:pt x="2007134" y="133299"/>
                </a:lnTo>
                <a:lnTo>
                  <a:pt x="1960787" y="115970"/>
                </a:lnTo>
                <a:lnTo>
                  <a:pt x="1912686" y="99695"/>
                </a:lnTo>
                <a:lnTo>
                  <a:pt x="1862910" y="84511"/>
                </a:lnTo>
                <a:lnTo>
                  <a:pt x="1811535" y="70456"/>
                </a:lnTo>
                <a:lnTo>
                  <a:pt x="1758637" y="57564"/>
                </a:lnTo>
                <a:lnTo>
                  <a:pt x="1704296" y="45874"/>
                </a:lnTo>
                <a:lnTo>
                  <a:pt x="1648587" y="35422"/>
                </a:lnTo>
                <a:lnTo>
                  <a:pt x="1591588" y="26244"/>
                </a:lnTo>
                <a:lnTo>
                  <a:pt x="1533376" y="18378"/>
                </a:lnTo>
                <a:lnTo>
                  <a:pt x="1474027" y="11860"/>
                </a:lnTo>
                <a:lnTo>
                  <a:pt x="1413621" y="6726"/>
                </a:lnTo>
                <a:lnTo>
                  <a:pt x="1352232" y="3013"/>
                </a:lnTo>
                <a:lnTo>
                  <a:pt x="1289940" y="759"/>
                </a:lnTo>
                <a:lnTo>
                  <a:pt x="1226819" y="0"/>
                </a:lnTo>
                <a:close/>
              </a:path>
            </a:pathLst>
          </a:custGeom>
          <a:ln w="25400">
            <a:solidFill>
              <a:srgbClr val="9999FF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3" name="object 3"/>
          <p:cNvSpPr txBox="1"/>
          <p:nvPr/>
        </p:nvSpPr>
        <p:spPr>
          <a:xfrm>
            <a:off x="2189236" y="1667804"/>
            <a:ext cx="1400864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487333" marR="5090" indent="-475246"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Gérer </a:t>
            </a:r>
            <a:r>
              <a:rPr sz="2405" spc="-25" dirty="0">
                <a:latin typeface="Arial"/>
                <a:cs typeface="Arial"/>
              </a:rPr>
              <a:t>une BD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63832" y="4158568"/>
            <a:ext cx="6311523" cy="1346153"/>
          </a:xfrm>
          <a:custGeom>
            <a:avLst/>
            <a:gdLst/>
            <a:ahLst/>
            <a:cxnLst/>
            <a:rect l="l" t="t" r="r" b="b"/>
            <a:pathLst>
              <a:path w="6299834" h="1343660">
                <a:moveTo>
                  <a:pt x="3149345" y="0"/>
                </a:moveTo>
                <a:lnTo>
                  <a:pt x="3075026" y="183"/>
                </a:lnTo>
                <a:lnTo>
                  <a:pt x="3001128" y="731"/>
                </a:lnTo>
                <a:lnTo>
                  <a:pt x="2927670" y="1640"/>
                </a:lnTo>
                <a:lnTo>
                  <a:pt x="2854670" y="2905"/>
                </a:lnTo>
                <a:lnTo>
                  <a:pt x="2782149" y="4522"/>
                </a:lnTo>
                <a:lnTo>
                  <a:pt x="2710124" y="6488"/>
                </a:lnTo>
                <a:lnTo>
                  <a:pt x="2638615" y="8798"/>
                </a:lnTo>
                <a:lnTo>
                  <a:pt x="2567641" y="11448"/>
                </a:lnTo>
                <a:lnTo>
                  <a:pt x="2497220" y="14434"/>
                </a:lnTo>
                <a:lnTo>
                  <a:pt x="2427372" y="17752"/>
                </a:lnTo>
                <a:lnTo>
                  <a:pt x="2358115" y="21398"/>
                </a:lnTo>
                <a:lnTo>
                  <a:pt x="2289468" y="25369"/>
                </a:lnTo>
                <a:lnTo>
                  <a:pt x="2221451" y="29659"/>
                </a:lnTo>
                <a:lnTo>
                  <a:pt x="2154082" y="34265"/>
                </a:lnTo>
                <a:lnTo>
                  <a:pt x="2087380" y="39183"/>
                </a:lnTo>
                <a:lnTo>
                  <a:pt x="2021364" y="44409"/>
                </a:lnTo>
                <a:lnTo>
                  <a:pt x="1956054" y="49938"/>
                </a:lnTo>
                <a:lnTo>
                  <a:pt x="1891467" y="55767"/>
                </a:lnTo>
                <a:lnTo>
                  <a:pt x="1827623" y="61892"/>
                </a:lnTo>
                <a:lnTo>
                  <a:pt x="1764540" y="68308"/>
                </a:lnTo>
                <a:lnTo>
                  <a:pt x="1702239" y="75012"/>
                </a:lnTo>
                <a:lnTo>
                  <a:pt x="1640737" y="82000"/>
                </a:lnTo>
                <a:lnTo>
                  <a:pt x="1580054" y="89266"/>
                </a:lnTo>
                <a:lnTo>
                  <a:pt x="1520208" y="96808"/>
                </a:lnTo>
                <a:lnTo>
                  <a:pt x="1461218" y="104622"/>
                </a:lnTo>
                <a:lnTo>
                  <a:pt x="1403104" y="112702"/>
                </a:lnTo>
                <a:lnTo>
                  <a:pt x="1345884" y="121046"/>
                </a:lnTo>
                <a:lnTo>
                  <a:pt x="1289578" y="129649"/>
                </a:lnTo>
                <a:lnTo>
                  <a:pt x="1234203" y="138507"/>
                </a:lnTo>
                <a:lnTo>
                  <a:pt x="1179780" y="147616"/>
                </a:lnTo>
                <a:lnTo>
                  <a:pt x="1126326" y="156973"/>
                </a:lnTo>
                <a:lnTo>
                  <a:pt x="1073862" y="166572"/>
                </a:lnTo>
                <a:lnTo>
                  <a:pt x="1022405" y="176410"/>
                </a:lnTo>
                <a:lnTo>
                  <a:pt x="971975" y="186482"/>
                </a:lnTo>
                <a:lnTo>
                  <a:pt x="922591" y="196786"/>
                </a:lnTo>
                <a:lnTo>
                  <a:pt x="874271" y="207316"/>
                </a:lnTo>
                <a:lnTo>
                  <a:pt x="827035" y="218069"/>
                </a:lnTo>
                <a:lnTo>
                  <a:pt x="780902" y="229041"/>
                </a:lnTo>
                <a:lnTo>
                  <a:pt x="735890" y="240227"/>
                </a:lnTo>
                <a:lnTo>
                  <a:pt x="692018" y="251624"/>
                </a:lnTo>
                <a:lnTo>
                  <a:pt x="649305" y="263227"/>
                </a:lnTo>
                <a:lnTo>
                  <a:pt x="607771" y="275033"/>
                </a:lnTo>
                <a:lnTo>
                  <a:pt x="567433" y="287037"/>
                </a:lnTo>
                <a:lnTo>
                  <a:pt x="528312" y="299235"/>
                </a:lnTo>
                <a:lnTo>
                  <a:pt x="490426" y="311624"/>
                </a:lnTo>
                <a:lnTo>
                  <a:pt x="453794" y="324198"/>
                </a:lnTo>
                <a:lnTo>
                  <a:pt x="384366" y="349890"/>
                </a:lnTo>
                <a:lnTo>
                  <a:pt x="320182" y="376279"/>
                </a:lnTo>
                <a:lnTo>
                  <a:pt x="261391" y="403331"/>
                </a:lnTo>
                <a:lnTo>
                  <a:pt x="208146" y="431014"/>
                </a:lnTo>
                <a:lnTo>
                  <a:pt x="160599" y="459297"/>
                </a:lnTo>
                <a:lnTo>
                  <a:pt x="118899" y="488145"/>
                </a:lnTo>
                <a:lnTo>
                  <a:pt x="83200" y="517529"/>
                </a:lnTo>
                <a:lnTo>
                  <a:pt x="53651" y="547413"/>
                </a:lnTo>
                <a:lnTo>
                  <a:pt x="30406" y="577768"/>
                </a:lnTo>
                <a:lnTo>
                  <a:pt x="7686" y="624108"/>
                </a:lnTo>
                <a:lnTo>
                  <a:pt x="0" y="671322"/>
                </a:lnTo>
                <a:lnTo>
                  <a:pt x="860" y="687182"/>
                </a:lnTo>
                <a:lnTo>
                  <a:pt x="13614" y="734208"/>
                </a:lnTo>
                <a:lnTo>
                  <a:pt x="41231" y="780316"/>
                </a:lnTo>
                <a:lnTo>
                  <a:pt x="67647" y="810490"/>
                </a:lnTo>
                <a:lnTo>
                  <a:pt x="100290" y="840176"/>
                </a:lnTo>
                <a:lnTo>
                  <a:pt x="139008" y="869341"/>
                </a:lnTo>
                <a:lnTo>
                  <a:pt x="183651" y="897953"/>
                </a:lnTo>
                <a:lnTo>
                  <a:pt x="234066" y="925979"/>
                </a:lnTo>
                <a:lnTo>
                  <a:pt x="290103" y="953387"/>
                </a:lnTo>
                <a:lnTo>
                  <a:pt x="351609" y="980144"/>
                </a:lnTo>
                <a:lnTo>
                  <a:pt x="418434" y="1006219"/>
                </a:lnTo>
                <a:lnTo>
                  <a:pt x="490426" y="1031579"/>
                </a:lnTo>
                <a:lnTo>
                  <a:pt x="528312" y="1043981"/>
                </a:lnTo>
                <a:lnTo>
                  <a:pt x="567433" y="1056192"/>
                </a:lnTo>
                <a:lnTo>
                  <a:pt x="607771" y="1068208"/>
                </a:lnTo>
                <a:lnTo>
                  <a:pt x="649305" y="1080025"/>
                </a:lnTo>
                <a:lnTo>
                  <a:pt x="692018" y="1091639"/>
                </a:lnTo>
                <a:lnTo>
                  <a:pt x="735890" y="1103046"/>
                </a:lnTo>
                <a:lnTo>
                  <a:pt x="780902" y="1114242"/>
                </a:lnTo>
                <a:lnTo>
                  <a:pt x="827035" y="1125223"/>
                </a:lnTo>
                <a:lnTo>
                  <a:pt x="874271" y="1135985"/>
                </a:lnTo>
                <a:lnTo>
                  <a:pt x="922591" y="1146524"/>
                </a:lnTo>
                <a:lnTo>
                  <a:pt x="971975" y="1156835"/>
                </a:lnTo>
                <a:lnTo>
                  <a:pt x="1022405" y="1166916"/>
                </a:lnTo>
                <a:lnTo>
                  <a:pt x="1073862" y="1176761"/>
                </a:lnTo>
                <a:lnTo>
                  <a:pt x="1126326" y="1186366"/>
                </a:lnTo>
                <a:lnTo>
                  <a:pt x="1179780" y="1195729"/>
                </a:lnTo>
                <a:lnTo>
                  <a:pt x="1234203" y="1204844"/>
                </a:lnTo>
                <a:lnTo>
                  <a:pt x="1289578" y="1213707"/>
                </a:lnTo>
                <a:lnTo>
                  <a:pt x="1345884" y="1222315"/>
                </a:lnTo>
                <a:lnTo>
                  <a:pt x="1403104" y="1230664"/>
                </a:lnTo>
                <a:lnTo>
                  <a:pt x="1461218" y="1238749"/>
                </a:lnTo>
                <a:lnTo>
                  <a:pt x="1520208" y="1246566"/>
                </a:lnTo>
                <a:lnTo>
                  <a:pt x="1580054" y="1254112"/>
                </a:lnTo>
                <a:lnTo>
                  <a:pt x="1640737" y="1261382"/>
                </a:lnTo>
                <a:lnTo>
                  <a:pt x="1702239" y="1268372"/>
                </a:lnTo>
                <a:lnTo>
                  <a:pt x="1764540" y="1275079"/>
                </a:lnTo>
                <a:lnTo>
                  <a:pt x="1827623" y="1281498"/>
                </a:lnTo>
                <a:lnTo>
                  <a:pt x="1891467" y="1287625"/>
                </a:lnTo>
                <a:lnTo>
                  <a:pt x="1956054" y="1293456"/>
                </a:lnTo>
                <a:lnTo>
                  <a:pt x="2021364" y="1298987"/>
                </a:lnTo>
                <a:lnTo>
                  <a:pt x="2087380" y="1304214"/>
                </a:lnTo>
                <a:lnTo>
                  <a:pt x="2154082" y="1309134"/>
                </a:lnTo>
                <a:lnTo>
                  <a:pt x="2221451" y="1313741"/>
                </a:lnTo>
                <a:lnTo>
                  <a:pt x="2289468" y="1318032"/>
                </a:lnTo>
                <a:lnTo>
                  <a:pt x="2358115" y="1322004"/>
                </a:lnTo>
                <a:lnTo>
                  <a:pt x="2427372" y="1325651"/>
                </a:lnTo>
                <a:lnTo>
                  <a:pt x="2497220" y="1328970"/>
                </a:lnTo>
                <a:lnTo>
                  <a:pt x="2567641" y="1331956"/>
                </a:lnTo>
                <a:lnTo>
                  <a:pt x="2638615" y="1334607"/>
                </a:lnTo>
                <a:lnTo>
                  <a:pt x="2710124" y="1336917"/>
                </a:lnTo>
                <a:lnTo>
                  <a:pt x="2782149" y="1338883"/>
                </a:lnTo>
                <a:lnTo>
                  <a:pt x="2854670" y="1340500"/>
                </a:lnTo>
                <a:lnTo>
                  <a:pt x="2927670" y="1341765"/>
                </a:lnTo>
                <a:lnTo>
                  <a:pt x="3001128" y="1342674"/>
                </a:lnTo>
                <a:lnTo>
                  <a:pt x="3075026" y="1343222"/>
                </a:lnTo>
                <a:lnTo>
                  <a:pt x="3149345" y="1343406"/>
                </a:lnTo>
                <a:lnTo>
                  <a:pt x="3223697" y="1343222"/>
                </a:lnTo>
                <a:lnTo>
                  <a:pt x="3297627" y="1342674"/>
                </a:lnTo>
                <a:lnTo>
                  <a:pt x="3371115" y="1341765"/>
                </a:lnTo>
                <a:lnTo>
                  <a:pt x="3444144" y="1340500"/>
                </a:lnTo>
                <a:lnTo>
                  <a:pt x="3516694" y="1338883"/>
                </a:lnTo>
                <a:lnTo>
                  <a:pt x="3588747" y="1336917"/>
                </a:lnTo>
                <a:lnTo>
                  <a:pt x="3660283" y="1334607"/>
                </a:lnTo>
                <a:lnTo>
                  <a:pt x="3731283" y="1331956"/>
                </a:lnTo>
                <a:lnTo>
                  <a:pt x="3801729" y="1328970"/>
                </a:lnTo>
                <a:lnTo>
                  <a:pt x="3871602" y="1325651"/>
                </a:lnTo>
                <a:lnTo>
                  <a:pt x="3940882" y="1322004"/>
                </a:lnTo>
                <a:lnTo>
                  <a:pt x="4009551" y="1318032"/>
                </a:lnTo>
                <a:lnTo>
                  <a:pt x="4077591" y="1313741"/>
                </a:lnTo>
                <a:lnTo>
                  <a:pt x="4144981" y="1309134"/>
                </a:lnTo>
                <a:lnTo>
                  <a:pt x="4211703" y="1304214"/>
                </a:lnTo>
                <a:lnTo>
                  <a:pt x="4277739" y="1298987"/>
                </a:lnTo>
                <a:lnTo>
                  <a:pt x="4343069" y="1293456"/>
                </a:lnTo>
                <a:lnTo>
                  <a:pt x="4407674" y="1287625"/>
                </a:lnTo>
                <a:lnTo>
                  <a:pt x="4471536" y="1281498"/>
                </a:lnTo>
                <a:lnTo>
                  <a:pt x="4534635" y="1275079"/>
                </a:lnTo>
                <a:lnTo>
                  <a:pt x="4596953" y="1268372"/>
                </a:lnTo>
                <a:lnTo>
                  <a:pt x="4658470" y="1261382"/>
                </a:lnTo>
                <a:lnTo>
                  <a:pt x="4719169" y="1254112"/>
                </a:lnTo>
                <a:lnTo>
                  <a:pt x="4779029" y="1246566"/>
                </a:lnTo>
                <a:lnTo>
                  <a:pt x="4838032" y="1238749"/>
                </a:lnTo>
                <a:lnTo>
                  <a:pt x="4896159" y="1230664"/>
                </a:lnTo>
                <a:lnTo>
                  <a:pt x="4953392" y="1222315"/>
                </a:lnTo>
                <a:lnTo>
                  <a:pt x="5009711" y="1213707"/>
                </a:lnTo>
                <a:lnTo>
                  <a:pt x="5065097" y="1204844"/>
                </a:lnTo>
                <a:lnTo>
                  <a:pt x="5119531" y="1195729"/>
                </a:lnTo>
                <a:lnTo>
                  <a:pt x="5172995" y="1186366"/>
                </a:lnTo>
                <a:lnTo>
                  <a:pt x="5225469" y="1176761"/>
                </a:lnTo>
                <a:lnTo>
                  <a:pt x="5276935" y="1166916"/>
                </a:lnTo>
                <a:lnTo>
                  <a:pt x="5327374" y="1156835"/>
                </a:lnTo>
                <a:lnTo>
                  <a:pt x="5376767" y="1146524"/>
                </a:lnTo>
                <a:lnTo>
                  <a:pt x="5425094" y="1135985"/>
                </a:lnTo>
                <a:lnTo>
                  <a:pt x="5472338" y="1125223"/>
                </a:lnTo>
                <a:lnTo>
                  <a:pt x="5518478" y="1114242"/>
                </a:lnTo>
                <a:lnTo>
                  <a:pt x="5563497" y="1103046"/>
                </a:lnTo>
                <a:lnTo>
                  <a:pt x="5607375" y="1091639"/>
                </a:lnTo>
                <a:lnTo>
                  <a:pt x="5650094" y="1080025"/>
                </a:lnTo>
                <a:lnTo>
                  <a:pt x="5691634" y="1068208"/>
                </a:lnTo>
                <a:lnTo>
                  <a:pt x="5731976" y="1056192"/>
                </a:lnTo>
                <a:lnTo>
                  <a:pt x="5771102" y="1043981"/>
                </a:lnTo>
                <a:lnTo>
                  <a:pt x="5808992" y="1031579"/>
                </a:lnTo>
                <a:lnTo>
                  <a:pt x="5845629" y="1018990"/>
                </a:lnTo>
                <a:lnTo>
                  <a:pt x="5915063" y="993269"/>
                </a:lnTo>
                <a:lnTo>
                  <a:pt x="5979254" y="966849"/>
                </a:lnTo>
                <a:lnTo>
                  <a:pt x="6038049" y="939762"/>
                </a:lnTo>
                <a:lnTo>
                  <a:pt x="6091297" y="912041"/>
                </a:lnTo>
                <a:lnTo>
                  <a:pt x="6138848" y="883718"/>
                </a:lnTo>
                <a:lnTo>
                  <a:pt x="6180550" y="854826"/>
                </a:lnTo>
                <a:lnTo>
                  <a:pt x="6216251" y="825397"/>
                </a:lnTo>
                <a:lnTo>
                  <a:pt x="6245800" y="795462"/>
                </a:lnTo>
                <a:lnTo>
                  <a:pt x="6269047" y="765055"/>
                </a:lnTo>
                <a:lnTo>
                  <a:pt x="6291767" y="718629"/>
                </a:lnTo>
                <a:lnTo>
                  <a:pt x="6299453" y="671321"/>
                </a:lnTo>
                <a:lnTo>
                  <a:pt x="6298593" y="655493"/>
                </a:lnTo>
                <a:lnTo>
                  <a:pt x="6285838" y="608559"/>
                </a:lnTo>
                <a:lnTo>
                  <a:pt x="6258221" y="562534"/>
                </a:lnTo>
                <a:lnTo>
                  <a:pt x="6231804" y="532410"/>
                </a:lnTo>
                <a:lnTo>
                  <a:pt x="6199160" y="502772"/>
                </a:lnTo>
                <a:lnTo>
                  <a:pt x="6160440" y="473652"/>
                </a:lnTo>
                <a:lnTo>
                  <a:pt x="6115795" y="445082"/>
                </a:lnTo>
                <a:lnTo>
                  <a:pt x="6065376" y="417096"/>
                </a:lnTo>
                <a:lnTo>
                  <a:pt x="6009335" y="389724"/>
                </a:lnTo>
                <a:lnTo>
                  <a:pt x="5947823" y="363000"/>
                </a:lnTo>
                <a:lnTo>
                  <a:pt x="5880992" y="336955"/>
                </a:lnTo>
                <a:lnTo>
                  <a:pt x="5808992" y="311624"/>
                </a:lnTo>
                <a:lnTo>
                  <a:pt x="5771102" y="299235"/>
                </a:lnTo>
                <a:lnTo>
                  <a:pt x="5731976" y="287037"/>
                </a:lnTo>
                <a:lnTo>
                  <a:pt x="5691634" y="275033"/>
                </a:lnTo>
                <a:lnTo>
                  <a:pt x="5650094" y="263227"/>
                </a:lnTo>
                <a:lnTo>
                  <a:pt x="5607375" y="251624"/>
                </a:lnTo>
                <a:lnTo>
                  <a:pt x="5563497" y="240227"/>
                </a:lnTo>
                <a:lnTo>
                  <a:pt x="5518478" y="229041"/>
                </a:lnTo>
                <a:lnTo>
                  <a:pt x="5472338" y="218069"/>
                </a:lnTo>
                <a:lnTo>
                  <a:pt x="5425094" y="207316"/>
                </a:lnTo>
                <a:lnTo>
                  <a:pt x="5376767" y="196786"/>
                </a:lnTo>
                <a:lnTo>
                  <a:pt x="5327374" y="186482"/>
                </a:lnTo>
                <a:lnTo>
                  <a:pt x="5276935" y="176410"/>
                </a:lnTo>
                <a:lnTo>
                  <a:pt x="5225469" y="166572"/>
                </a:lnTo>
                <a:lnTo>
                  <a:pt x="5172995" y="156973"/>
                </a:lnTo>
                <a:lnTo>
                  <a:pt x="5119531" y="147616"/>
                </a:lnTo>
                <a:lnTo>
                  <a:pt x="5065097" y="138507"/>
                </a:lnTo>
                <a:lnTo>
                  <a:pt x="5009711" y="129649"/>
                </a:lnTo>
                <a:lnTo>
                  <a:pt x="4953392" y="121046"/>
                </a:lnTo>
                <a:lnTo>
                  <a:pt x="4896159" y="112702"/>
                </a:lnTo>
                <a:lnTo>
                  <a:pt x="4838032" y="104622"/>
                </a:lnTo>
                <a:lnTo>
                  <a:pt x="4779029" y="96808"/>
                </a:lnTo>
                <a:lnTo>
                  <a:pt x="4719169" y="89266"/>
                </a:lnTo>
                <a:lnTo>
                  <a:pt x="4658470" y="82000"/>
                </a:lnTo>
                <a:lnTo>
                  <a:pt x="4596953" y="75012"/>
                </a:lnTo>
                <a:lnTo>
                  <a:pt x="4534635" y="68308"/>
                </a:lnTo>
                <a:lnTo>
                  <a:pt x="4471536" y="61892"/>
                </a:lnTo>
                <a:lnTo>
                  <a:pt x="4407674" y="55767"/>
                </a:lnTo>
                <a:lnTo>
                  <a:pt x="4343069" y="49938"/>
                </a:lnTo>
                <a:lnTo>
                  <a:pt x="4277739" y="44409"/>
                </a:lnTo>
                <a:lnTo>
                  <a:pt x="4211703" y="39183"/>
                </a:lnTo>
                <a:lnTo>
                  <a:pt x="4144981" y="34265"/>
                </a:lnTo>
                <a:lnTo>
                  <a:pt x="4077591" y="29659"/>
                </a:lnTo>
                <a:lnTo>
                  <a:pt x="4009551" y="25369"/>
                </a:lnTo>
                <a:lnTo>
                  <a:pt x="3940882" y="21398"/>
                </a:lnTo>
                <a:lnTo>
                  <a:pt x="3871602" y="17752"/>
                </a:lnTo>
                <a:lnTo>
                  <a:pt x="3801729" y="14434"/>
                </a:lnTo>
                <a:lnTo>
                  <a:pt x="3731283" y="11448"/>
                </a:lnTo>
                <a:lnTo>
                  <a:pt x="3660283" y="8798"/>
                </a:lnTo>
                <a:lnTo>
                  <a:pt x="3588747" y="6488"/>
                </a:lnTo>
                <a:lnTo>
                  <a:pt x="3516694" y="4522"/>
                </a:lnTo>
                <a:lnTo>
                  <a:pt x="3444144" y="2905"/>
                </a:lnTo>
                <a:lnTo>
                  <a:pt x="3371115" y="1640"/>
                </a:lnTo>
                <a:lnTo>
                  <a:pt x="3297627" y="731"/>
                </a:lnTo>
                <a:lnTo>
                  <a:pt x="3223697" y="183"/>
                </a:lnTo>
                <a:lnTo>
                  <a:pt x="3149345" y="0"/>
                </a:lnTo>
                <a:close/>
              </a:path>
            </a:pathLst>
          </a:custGeom>
          <a:ln w="25399">
            <a:solidFill>
              <a:srgbClr val="9999FF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5" name="object 5"/>
          <p:cNvSpPr txBox="1"/>
          <p:nvPr/>
        </p:nvSpPr>
        <p:spPr>
          <a:xfrm>
            <a:off x="4100061" y="4374869"/>
            <a:ext cx="3439179" cy="881743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017930" marR="5090" indent="-1005842">
              <a:spcBef>
                <a:spcPts val="100"/>
              </a:spcBef>
            </a:pPr>
            <a:r>
              <a:rPr sz="2805" dirty="0">
                <a:latin typeface="Arial"/>
                <a:cs typeface="Arial"/>
              </a:rPr>
              <a:t>Un logiciel </a:t>
            </a:r>
            <a:r>
              <a:rPr sz="2805" spc="-10" dirty="0">
                <a:latin typeface="Arial"/>
                <a:cs typeface="Arial"/>
              </a:rPr>
              <a:t>spécialisé: </a:t>
            </a:r>
            <a:r>
              <a:rPr sz="2805" dirty="0">
                <a:solidFill>
                  <a:srgbClr val="C00000"/>
                </a:solidFill>
                <a:latin typeface="Arial"/>
                <a:cs typeface="Arial"/>
              </a:rPr>
              <a:t>un</a:t>
            </a:r>
            <a:r>
              <a:rPr sz="2805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5" spc="-20" dirty="0">
                <a:solidFill>
                  <a:srgbClr val="C00000"/>
                </a:solidFill>
                <a:latin typeface="Arial"/>
                <a:cs typeface="Arial"/>
              </a:rPr>
              <a:t>SGBD</a:t>
            </a:r>
            <a:endParaRPr sz="2805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44786" y="3610247"/>
            <a:ext cx="344172" cy="518485"/>
            <a:chOff x="4308551" y="3603561"/>
            <a:chExt cx="343535" cy="517525"/>
          </a:xfrm>
        </p:grpSpPr>
        <p:sp>
          <p:nvSpPr>
            <p:cNvPr id="7" name="object 7"/>
            <p:cNvSpPr/>
            <p:nvPr/>
          </p:nvSpPr>
          <p:spPr>
            <a:xfrm>
              <a:off x="4313313" y="3608323"/>
              <a:ext cx="334010" cy="508000"/>
            </a:xfrm>
            <a:custGeom>
              <a:avLst/>
              <a:gdLst/>
              <a:ahLst/>
              <a:cxnLst/>
              <a:rect l="l" t="t" r="r" b="b"/>
              <a:pathLst>
                <a:path w="334010" h="508000">
                  <a:moveTo>
                    <a:pt x="333756" y="340613"/>
                  </a:moveTo>
                  <a:lnTo>
                    <a:pt x="249936" y="340613"/>
                  </a:lnTo>
                  <a:lnTo>
                    <a:pt x="249936" y="0"/>
                  </a:lnTo>
                  <a:lnTo>
                    <a:pt x="83058" y="0"/>
                  </a:lnTo>
                  <a:lnTo>
                    <a:pt x="83058" y="340613"/>
                  </a:lnTo>
                  <a:lnTo>
                    <a:pt x="0" y="340613"/>
                  </a:lnTo>
                  <a:lnTo>
                    <a:pt x="166878" y="507491"/>
                  </a:lnTo>
                  <a:lnTo>
                    <a:pt x="333756" y="340613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8" name="object 8"/>
            <p:cNvSpPr/>
            <p:nvPr/>
          </p:nvSpPr>
          <p:spPr>
            <a:xfrm>
              <a:off x="4313313" y="3608323"/>
              <a:ext cx="334010" cy="508000"/>
            </a:xfrm>
            <a:custGeom>
              <a:avLst/>
              <a:gdLst/>
              <a:ahLst/>
              <a:cxnLst/>
              <a:rect l="l" t="t" r="r" b="b"/>
              <a:pathLst>
                <a:path w="334010" h="508000">
                  <a:moveTo>
                    <a:pt x="0" y="340613"/>
                  </a:moveTo>
                  <a:lnTo>
                    <a:pt x="83058" y="340613"/>
                  </a:lnTo>
                  <a:lnTo>
                    <a:pt x="83058" y="0"/>
                  </a:lnTo>
                  <a:lnTo>
                    <a:pt x="249936" y="0"/>
                  </a:lnTo>
                  <a:lnTo>
                    <a:pt x="249936" y="340613"/>
                  </a:lnTo>
                  <a:lnTo>
                    <a:pt x="333756" y="340613"/>
                  </a:lnTo>
                  <a:lnTo>
                    <a:pt x="166878" y="507491"/>
                  </a:lnTo>
                  <a:lnTo>
                    <a:pt x="0" y="34061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9" name="object 9"/>
          <p:cNvSpPr/>
          <p:nvPr/>
        </p:nvSpPr>
        <p:spPr>
          <a:xfrm>
            <a:off x="4256312" y="1395774"/>
            <a:ext cx="2362765" cy="1171204"/>
          </a:xfrm>
          <a:custGeom>
            <a:avLst/>
            <a:gdLst/>
            <a:ahLst/>
            <a:cxnLst/>
            <a:rect l="l" t="t" r="r" b="b"/>
            <a:pathLst>
              <a:path w="2358390" h="1169035">
                <a:moveTo>
                  <a:pt x="1178814" y="0"/>
                </a:moveTo>
                <a:lnTo>
                  <a:pt x="1116234" y="811"/>
                </a:lnTo>
                <a:lnTo>
                  <a:pt x="1054503" y="3218"/>
                </a:lnTo>
                <a:lnTo>
                  <a:pt x="993701" y="7181"/>
                </a:lnTo>
                <a:lnTo>
                  <a:pt x="933910" y="12658"/>
                </a:lnTo>
                <a:lnTo>
                  <a:pt x="875211" y="19610"/>
                </a:lnTo>
                <a:lnTo>
                  <a:pt x="817686" y="27994"/>
                </a:lnTo>
                <a:lnTo>
                  <a:pt x="761418" y="37771"/>
                </a:lnTo>
                <a:lnTo>
                  <a:pt x="706487" y="48900"/>
                </a:lnTo>
                <a:lnTo>
                  <a:pt x="652974" y="61340"/>
                </a:lnTo>
                <a:lnTo>
                  <a:pt x="600963" y="75051"/>
                </a:lnTo>
                <a:lnTo>
                  <a:pt x="550534" y="89992"/>
                </a:lnTo>
                <a:lnTo>
                  <a:pt x="501770" y="106122"/>
                </a:lnTo>
                <a:lnTo>
                  <a:pt x="454750" y="123400"/>
                </a:lnTo>
                <a:lnTo>
                  <a:pt x="409559" y="141786"/>
                </a:lnTo>
                <a:lnTo>
                  <a:pt x="366276" y="161240"/>
                </a:lnTo>
                <a:lnTo>
                  <a:pt x="324984" y="181720"/>
                </a:lnTo>
                <a:lnTo>
                  <a:pt x="285764" y="203186"/>
                </a:lnTo>
                <a:lnTo>
                  <a:pt x="248698" y="225597"/>
                </a:lnTo>
                <a:lnTo>
                  <a:pt x="213868" y="248913"/>
                </a:lnTo>
                <a:lnTo>
                  <a:pt x="181355" y="273093"/>
                </a:lnTo>
                <a:lnTo>
                  <a:pt x="151241" y="298096"/>
                </a:lnTo>
                <a:lnTo>
                  <a:pt x="98536" y="350408"/>
                </a:lnTo>
                <a:lnTo>
                  <a:pt x="56406" y="405526"/>
                </a:lnTo>
                <a:lnTo>
                  <a:pt x="25504" y="463123"/>
                </a:lnTo>
                <a:lnTo>
                  <a:pt x="6485" y="522874"/>
                </a:lnTo>
                <a:lnTo>
                  <a:pt x="0" y="584454"/>
                </a:lnTo>
                <a:lnTo>
                  <a:pt x="1634" y="615521"/>
                </a:lnTo>
                <a:lnTo>
                  <a:pt x="14468" y="676338"/>
                </a:lnTo>
                <a:lnTo>
                  <a:pt x="39511" y="735132"/>
                </a:lnTo>
                <a:lnTo>
                  <a:pt x="76108" y="791580"/>
                </a:lnTo>
                <a:lnTo>
                  <a:pt x="123607" y="845360"/>
                </a:lnTo>
                <a:lnTo>
                  <a:pt x="181355" y="896152"/>
                </a:lnTo>
                <a:lnTo>
                  <a:pt x="213868" y="920326"/>
                </a:lnTo>
                <a:lnTo>
                  <a:pt x="248698" y="943633"/>
                </a:lnTo>
                <a:lnTo>
                  <a:pt x="285764" y="966031"/>
                </a:lnTo>
                <a:lnTo>
                  <a:pt x="324984" y="987482"/>
                </a:lnTo>
                <a:lnTo>
                  <a:pt x="366276" y="1007943"/>
                </a:lnTo>
                <a:lnTo>
                  <a:pt x="409559" y="1027376"/>
                </a:lnTo>
                <a:lnTo>
                  <a:pt x="454750" y="1045740"/>
                </a:lnTo>
                <a:lnTo>
                  <a:pt x="501770" y="1062995"/>
                </a:lnTo>
                <a:lnTo>
                  <a:pt x="550534" y="1079101"/>
                </a:lnTo>
                <a:lnTo>
                  <a:pt x="600963" y="1094017"/>
                </a:lnTo>
                <a:lnTo>
                  <a:pt x="652974" y="1107703"/>
                </a:lnTo>
                <a:lnTo>
                  <a:pt x="706487" y="1120120"/>
                </a:lnTo>
                <a:lnTo>
                  <a:pt x="761418" y="1131226"/>
                </a:lnTo>
                <a:lnTo>
                  <a:pt x="817686" y="1140982"/>
                </a:lnTo>
                <a:lnTo>
                  <a:pt x="875211" y="1149347"/>
                </a:lnTo>
                <a:lnTo>
                  <a:pt x="933910" y="1156282"/>
                </a:lnTo>
                <a:lnTo>
                  <a:pt x="993701" y="1161745"/>
                </a:lnTo>
                <a:lnTo>
                  <a:pt x="1054503" y="1165697"/>
                </a:lnTo>
                <a:lnTo>
                  <a:pt x="1116234" y="1168098"/>
                </a:lnTo>
                <a:lnTo>
                  <a:pt x="1178814" y="1168908"/>
                </a:lnTo>
                <a:lnTo>
                  <a:pt x="1241464" y="1168098"/>
                </a:lnTo>
                <a:lnTo>
                  <a:pt x="1303262" y="1165697"/>
                </a:lnTo>
                <a:lnTo>
                  <a:pt x="1364127" y="1161745"/>
                </a:lnTo>
                <a:lnTo>
                  <a:pt x="1423976" y="1156282"/>
                </a:lnTo>
                <a:lnTo>
                  <a:pt x="1482728" y="1149347"/>
                </a:lnTo>
                <a:lnTo>
                  <a:pt x="1540303" y="1140982"/>
                </a:lnTo>
                <a:lnTo>
                  <a:pt x="1596618" y="1131226"/>
                </a:lnTo>
                <a:lnTo>
                  <a:pt x="1651591" y="1120120"/>
                </a:lnTo>
                <a:lnTo>
                  <a:pt x="1705142" y="1107703"/>
                </a:lnTo>
                <a:lnTo>
                  <a:pt x="1757189" y="1094017"/>
                </a:lnTo>
                <a:lnTo>
                  <a:pt x="1807650" y="1079101"/>
                </a:lnTo>
                <a:lnTo>
                  <a:pt x="1856444" y="1062995"/>
                </a:lnTo>
                <a:lnTo>
                  <a:pt x="1903489" y="1045740"/>
                </a:lnTo>
                <a:lnTo>
                  <a:pt x="1948705" y="1027376"/>
                </a:lnTo>
                <a:lnTo>
                  <a:pt x="1992008" y="1007943"/>
                </a:lnTo>
                <a:lnTo>
                  <a:pt x="2033319" y="987482"/>
                </a:lnTo>
                <a:lnTo>
                  <a:pt x="2072555" y="966031"/>
                </a:lnTo>
                <a:lnTo>
                  <a:pt x="2109635" y="943633"/>
                </a:lnTo>
                <a:lnTo>
                  <a:pt x="2144477" y="920326"/>
                </a:lnTo>
                <a:lnTo>
                  <a:pt x="2177000" y="896152"/>
                </a:lnTo>
                <a:lnTo>
                  <a:pt x="2207123" y="871150"/>
                </a:lnTo>
                <a:lnTo>
                  <a:pt x="2259840" y="818823"/>
                </a:lnTo>
                <a:lnTo>
                  <a:pt x="2301978" y="763669"/>
                </a:lnTo>
                <a:lnTo>
                  <a:pt x="2332883" y="706008"/>
                </a:lnTo>
                <a:lnTo>
                  <a:pt x="2351904" y="646162"/>
                </a:lnTo>
                <a:lnTo>
                  <a:pt x="2358390" y="584454"/>
                </a:lnTo>
                <a:lnTo>
                  <a:pt x="2356755" y="553455"/>
                </a:lnTo>
                <a:lnTo>
                  <a:pt x="2343920" y="492749"/>
                </a:lnTo>
                <a:lnTo>
                  <a:pt x="2318875" y="434035"/>
                </a:lnTo>
                <a:lnTo>
                  <a:pt x="2282272" y="377637"/>
                </a:lnTo>
                <a:lnTo>
                  <a:pt x="2234763" y="323881"/>
                </a:lnTo>
                <a:lnTo>
                  <a:pt x="2177000" y="273093"/>
                </a:lnTo>
                <a:lnTo>
                  <a:pt x="2144477" y="248913"/>
                </a:lnTo>
                <a:lnTo>
                  <a:pt x="2109635" y="225597"/>
                </a:lnTo>
                <a:lnTo>
                  <a:pt x="2072555" y="203186"/>
                </a:lnTo>
                <a:lnTo>
                  <a:pt x="2033319" y="181720"/>
                </a:lnTo>
                <a:lnTo>
                  <a:pt x="1992008" y="161240"/>
                </a:lnTo>
                <a:lnTo>
                  <a:pt x="1948705" y="141786"/>
                </a:lnTo>
                <a:lnTo>
                  <a:pt x="1903489" y="123400"/>
                </a:lnTo>
                <a:lnTo>
                  <a:pt x="1856444" y="106122"/>
                </a:lnTo>
                <a:lnTo>
                  <a:pt x="1807650" y="89992"/>
                </a:lnTo>
                <a:lnTo>
                  <a:pt x="1757189" y="75051"/>
                </a:lnTo>
                <a:lnTo>
                  <a:pt x="1705142" y="61340"/>
                </a:lnTo>
                <a:lnTo>
                  <a:pt x="1651591" y="48900"/>
                </a:lnTo>
                <a:lnTo>
                  <a:pt x="1596618" y="37771"/>
                </a:lnTo>
                <a:lnTo>
                  <a:pt x="1540303" y="27994"/>
                </a:lnTo>
                <a:lnTo>
                  <a:pt x="1482728" y="19610"/>
                </a:lnTo>
                <a:lnTo>
                  <a:pt x="1423976" y="12658"/>
                </a:lnTo>
                <a:lnTo>
                  <a:pt x="1364127" y="7181"/>
                </a:lnTo>
                <a:lnTo>
                  <a:pt x="1303262" y="3218"/>
                </a:lnTo>
                <a:lnTo>
                  <a:pt x="1241464" y="811"/>
                </a:lnTo>
                <a:lnTo>
                  <a:pt x="1178814" y="0"/>
                </a:lnTo>
                <a:close/>
              </a:path>
            </a:pathLst>
          </a:custGeom>
          <a:ln w="25400">
            <a:solidFill>
              <a:srgbClr val="9999FF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0" name="object 10"/>
          <p:cNvSpPr txBox="1"/>
          <p:nvPr/>
        </p:nvSpPr>
        <p:spPr>
          <a:xfrm>
            <a:off x="4771865" y="1586883"/>
            <a:ext cx="1332157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56507" marR="5090" indent="-144419">
              <a:spcBef>
                <a:spcPts val="100"/>
              </a:spcBef>
            </a:pPr>
            <a:r>
              <a:rPr sz="2405" spc="-10" dirty="0">
                <a:latin typeface="Arial"/>
                <a:cs typeface="Arial"/>
              </a:rPr>
              <a:t>Consulter </a:t>
            </a:r>
            <a:r>
              <a:rPr sz="2405" dirty="0">
                <a:latin typeface="Arial"/>
                <a:cs typeface="Arial"/>
              </a:rPr>
              <a:t>une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BD</a:t>
            </a:r>
            <a:endParaRPr sz="2405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80159" y="1389667"/>
            <a:ext cx="3751542" cy="1170568"/>
          </a:xfrm>
          <a:custGeom>
            <a:avLst/>
            <a:gdLst/>
            <a:ahLst/>
            <a:cxnLst/>
            <a:rect l="l" t="t" r="r" b="b"/>
            <a:pathLst>
              <a:path w="3744595" h="1168400">
                <a:moveTo>
                  <a:pt x="1872221" y="0"/>
                </a:moveTo>
                <a:lnTo>
                  <a:pt x="1802030" y="402"/>
                </a:lnTo>
                <a:lnTo>
                  <a:pt x="1732492" y="1601"/>
                </a:lnTo>
                <a:lnTo>
                  <a:pt x="1663651" y="3581"/>
                </a:lnTo>
                <a:lnTo>
                  <a:pt x="1595553" y="6330"/>
                </a:lnTo>
                <a:lnTo>
                  <a:pt x="1528242" y="9832"/>
                </a:lnTo>
                <a:lnTo>
                  <a:pt x="1461765" y="14074"/>
                </a:lnTo>
                <a:lnTo>
                  <a:pt x="1396166" y="19041"/>
                </a:lnTo>
                <a:lnTo>
                  <a:pt x="1331491" y="24720"/>
                </a:lnTo>
                <a:lnTo>
                  <a:pt x="1267784" y="31097"/>
                </a:lnTo>
                <a:lnTo>
                  <a:pt x="1205092" y="38157"/>
                </a:lnTo>
                <a:lnTo>
                  <a:pt x="1143458" y="45886"/>
                </a:lnTo>
                <a:lnTo>
                  <a:pt x="1082930" y="54271"/>
                </a:lnTo>
                <a:lnTo>
                  <a:pt x="1023551" y="63297"/>
                </a:lnTo>
                <a:lnTo>
                  <a:pt x="965368" y="72950"/>
                </a:lnTo>
                <a:lnTo>
                  <a:pt x="908425" y="83217"/>
                </a:lnTo>
                <a:lnTo>
                  <a:pt x="852767" y="94082"/>
                </a:lnTo>
                <a:lnTo>
                  <a:pt x="798440" y="105533"/>
                </a:lnTo>
                <a:lnTo>
                  <a:pt x="745489" y="117554"/>
                </a:lnTo>
                <a:lnTo>
                  <a:pt x="693960" y="130133"/>
                </a:lnTo>
                <a:lnTo>
                  <a:pt x="643897" y="143254"/>
                </a:lnTo>
                <a:lnTo>
                  <a:pt x="595346" y="156904"/>
                </a:lnTo>
                <a:lnTo>
                  <a:pt x="548352" y="171068"/>
                </a:lnTo>
                <a:lnTo>
                  <a:pt x="502960" y="185734"/>
                </a:lnTo>
                <a:lnTo>
                  <a:pt x="459216" y="200886"/>
                </a:lnTo>
                <a:lnTo>
                  <a:pt x="417165" y="216510"/>
                </a:lnTo>
                <a:lnTo>
                  <a:pt x="376852" y="232593"/>
                </a:lnTo>
                <a:lnTo>
                  <a:pt x="338322" y="249121"/>
                </a:lnTo>
                <a:lnTo>
                  <a:pt x="301620" y="266078"/>
                </a:lnTo>
                <a:lnTo>
                  <a:pt x="266793" y="283452"/>
                </a:lnTo>
                <a:lnTo>
                  <a:pt x="202940" y="319393"/>
                </a:lnTo>
                <a:lnTo>
                  <a:pt x="147125" y="356830"/>
                </a:lnTo>
                <a:lnTo>
                  <a:pt x="99710" y="395651"/>
                </a:lnTo>
                <a:lnTo>
                  <a:pt x="61057" y="435743"/>
                </a:lnTo>
                <a:lnTo>
                  <a:pt x="31528" y="476994"/>
                </a:lnTo>
                <a:lnTo>
                  <a:pt x="11486" y="519291"/>
                </a:lnTo>
                <a:lnTo>
                  <a:pt x="1291" y="562523"/>
                </a:lnTo>
                <a:lnTo>
                  <a:pt x="0" y="584454"/>
                </a:lnTo>
                <a:lnTo>
                  <a:pt x="1291" y="606333"/>
                </a:lnTo>
                <a:lnTo>
                  <a:pt x="11486" y="649470"/>
                </a:lnTo>
                <a:lnTo>
                  <a:pt x="31528" y="691682"/>
                </a:lnTo>
                <a:lnTo>
                  <a:pt x="61057" y="732855"/>
                </a:lnTo>
                <a:lnTo>
                  <a:pt x="99710" y="772878"/>
                </a:lnTo>
                <a:lnTo>
                  <a:pt x="147125" y="811637"/>
                </a:lnTo>
                <a:lnTo>
                  <a:pt x="202940" y="849019"/>
                </a:lnTo>
                <a:lnTo>
                  <a:pt x="266793" y="884911"/>
                </a:lnTo>
                <a:lnTo>
                  <a:pt x="301620" y="902263"/>
                </a:lnTo>
                <a:lnTo>
                  <a:pt x="338322" y="919200"/>
                </a:lnTo>
                <a:lnTo>
                  <a:pt x="376852" y="935709"/>
                </a:lnTo>
                <a:lnTo>
                  <a:pt x="417165" y="951774"/>
                </a:lnTo>
                <a:lnTo>
                  <a:pt x="459216" y="967383"/>
                </a:lnTo>
                <a:lnTo>
                  <a:pt x="502960" y="982520"/>
                </a:lnTo>
                <a:lnTo>
                  <a:pt x="548352" y="997172"/>
                </a:lnTo>
                <a:lnTo>
                  <a:pt x="595346" y="1011324"/>
                </a:lnTo>
                <a:lnTo>
                  <a:pt x="643897" y="1024963"/>
                </a:lnTo>
                <a:lnTo>
                  <a:pt x="693960" y="1038074"/>
                </a:lnTo>
                <a:lnTo>
                  <a:pt x="745489" y="1050643"/>
                </a:lnTo>
                <a:lnTo>
                  <a:pt x="798440" y="1062656"/>
                </a:lnTo>
                <a:lnTo>
                  <a:pt x="852767" y="1074099"/>
                </a:lnTo>
                <a:lnTo>
                  <a:pt x="908425" y="1084959"/>
                </a:lnTo>
                <a:lnTo>
                  <a:pt x="965368" y="1095219"/>
                </a:lnTo>
                <a:lnTo>
                  <a:pt x="1023551" y="1104868"/>
                </a:lnTo>
                <a:lnTo>
                  <a:pt x="1082930" y="1113889"/>
                </a:lnTo>
                <a:lnTo>
                  <a:pt x="1143458" y="1122271"/>
                </a:lnTo>
                <a:lnTo>
                  <a:pt x="1205092" y="1129997"/>
                </a:lnTo>
                <a:lnTo>
                  <a:pt x="1267784" y="1137055"/>
                </a:lnTo>
                <a:lnTo>
                  <a:pt x="1331491" y="1143429"/>
                </a:lnTo>
                <a:lnTo>
                  <a:pt x="1396166" y="1149107"/>
                </a:lnTo>
                <a:lnTo>
                  <a:pt x="1461765" y="1154073"/>
                </a:lnTo>
                <a:lnTo>
                  <a:pt x="1528242" y="1158314"/>
                </a:lnTo>
                <a:lnTo>
                  <a:pt x="1595553" y="1161816"/>
                </a:lnTo>
                <a:lnTo>
                  <a:pt x="1663651" y="1164564"/>
                </a:lnTo>
                <a:lnTo>
                  <a:pt x="1732492" y="1166544"/>
                </a:lnTo>
                <a:lnTo>
                  <a:pt x="1802030" y="1167743"/>
                </a:lnTo>
                <a:lnTo>
                  <a:pt x="1872221" y="1168145"/>
                </a:lnTo>
                <a:lnTo>
                  <a:pt x="1942412" y="1167743"/>
                </a:lnTo>
                <a:lnTo>
                  <a:pt x="2011951" y="1166544"/>
                </a:lnTo>
                <a:lnTo>
                  <a:pt x="2080793" y="1164564"/>
                </a:lnTo>
                <a:lnTo>
                  <a:pt x="2148892" y="1161816"/>
                </a:lnTo>
                <a:lnTo>
                  <a:pt x="2216203" y="1158314"/>
                </a:lnTo>
                <a:lnTo>
                  <a:pt x="2282681" y="1154073"/>
                </a:lnTo>
                <a:lnTo>
                  <a:pt x="2348281" y="1149107"/>
                </a:lnTo>
                <a:lnTo>
                  <a:pt x="2412957" y="1143429"/>
                </a:lnTo>
                <a:lnTo>
                  <a:pt x="2476664" y="1137055"/>
                </a:lnTo>
                <a:lnTo>
                  <a:pt x="2539357" y="1129997"/>
                </a:lnTo>
                <a:lnTo>
                  <a:pt x="2600990" y="1122271"/>
                </a:lnTo>
                <a:lnTo>
                  <a:pt x="2661519" y="1113889"/>
                </a:lnTo>
                <a:lnTo>
                  <a:pt x="2720898" y="1104868"/>
                </a:lnTo>
                <a:lnTo>
                  <a:pt x="2779082" y="1095219"/>
                </a:lnTo>
                <a:lnTo>
                  <a:pt x="2836026" y="1084959"/>
                </a:lnTo>
                <a:lnTo>
                  <a:pt x="2891684" y="1074099"/>
                </a:lnTo>
                <a:lnTo>
                  <a:pt x="2946011" y="1062656"/>
                </a:lnTo>
                <a:lnTo>
                  <a:pt x="2998962" y="1050643"/>
                </a:lnTo>
                <a:lnTo>
                  <a:pt x="3050492" y="1038074"/>
                </a:lnTo>
                <a:lnTo>
                  <a:pt x="3100555" y="1024963"/>
                </a:lnTo>
                <a:lnTo>
                  <a:pt x="3149106" y="1011324"/>
                </a:lnTo>
                <a:lnTo>
                  <a:pt x="3196101" y="997172"/>
                </a:lnTo>
                <a:lnTo>
                  <a:pt x="3241492" y="982520"/>
                </a:lnTo>
                <a:lnTo>
                  <a:pt x="3285237" y="967383"/>
                </a:lnTo>
                <a:lnTo>
                  <a:pt x="3327288" y="951774"/>
                </a:lnTo>
                <a:lnTo>
                  <a:pt x="3367602" y="935709"/>
                </a:lnTo>
                <a:lnTo>
                  <a:pt x="3406132" y="919200"/>
                </a:lnTo>
                <a:lnTo>
                  <a:pt x="3442833" y="902263"/>
                </a:lnTo>
                <a:lnTo>
                  <a:pt x="3477661" y="884911"/>
                </a:lnTo>
                <a:lnTo>
                  <a:pt x="3541514" y="849019"/>
                </a:lnTo>
                <a:lnTo>
                  <a:pt x="3597329" y="811637"/>
                </a:lnTo>
                <a:lnTo>
                  <a:pt x="3644744" y="772878"/>
                </a:lnTo>
                <a:lnTo>
                  <a:pt x="3683397" y="732855"/>
                </a:lnTo>
                <a:lnTo>
                  <a:pt x="3712926" y="691682"/>
                </a:lnTo>
                <a:lnTo>
                  <a:pt x="3732969" y="649470"/>
                </a:lnTo>
                <a:lnTo>
                  <a:pt x="3743163" y="606333"/>
                </a:lnTo>
                <a:lnTo>
                  <a:pt x="3744455" y="584453"/>
                </a:lnTo>
                <a:lnTo>
                  <a:pt x="3743163" y="562523"/>
                </a:lnTo>
                <a:lnTo>
                  <a:pt x="3732969" y="519291"/>
                </a:lnTo>
                <a:lnTo>
                  <a:pt x="3712926" y="476994"/>
                </a:lnTo>
                <a:lnTo>
                  <a:pt x="3683397" y="435743"/>
                </a:lnTo>
                <a:lnTo>
                  <a:pt x="3644744" y="395651"/>
                </a:lnTo>
                <a:lnTo>
                  <a:pt x="3597329" y="356830"/>
                </a:lnTo>
                <a:lnTo>
                  <a:pt x="3541514" y="319393"/>
                </a:lnTo>
                <a:lnTo>
                  <a:pt x="3477661" y="283452"/>
                </a:lnTo>
                <a:lnTo>
                  <a:pt x="3442833" y="266078"/>
                </a:lnTo>
                <a:lnTo>
                  <a:pt x="3406132" y="249121"/>
                </a:lnTo>
                <a:lnTo>
                  <a:pt x="3367602" y="232593"/>
                </a:lnTo>
                <a:lnTo>
                  <a:pt x="3327288" y="216510"/>
                </a:lnTo>
                <a:lnTo>
                  <a:pt x="3285237" y="200886"/>
                </a:lnTo>
                <a:lnTo>
                  <a:pt x="3241492" y="185734"/>
                </a:lnTo>
                <a:lnTo>
                  <a:pt x="3196101" y="171069"/>
                </a:lnTo>
                <a:lnTo>
                  <a:pt x="3149106" y="156904"/>
                </a:lnTo>
                <a:lnTo>
                  <a:pt x="3100555" y="143254"/>
                </a:lnTo>
                <a:lnTo>
                  <a:pt x="3050492" y="130133"/>
                </a:lnTo>
                <a:lnTo>
                  <a:pt x="2998962" y="117554"/>
                </a:lnTo>
                <a:lnTo>
                  <a:pt x="2946011" y="105533"/>
                </a:lnTo>
                <a:lnTo>
                  <a:pt x="2891684" y="94082"/>
                </a:lnTo>
                <a:lnTo>
                  <a:pt x="2836026" y="83217"/>
                </a:lnTo>
                <a:lnTo>
                  <a:pt x="2779082" y="72950"/>
                </a:lnTo>
                <a:lnTo>
                  <a:pt x="2720898" y="63297"/>
                </a:lnTo>
                <a:lnTo>
                  <a:pt x="2661519" y="54271"/>
                </a:lnTo>
                <a:lnTo>
                  <a:pt x="2600990" y="45886"/>
                </a:lnTo>
                <a:lnTo>
                  <a:pt x="2539357" y="38157"/>
                </a:lnTo>
                <a:lnTo>
                  <a:pt x="2476664" y="31097"/>
                </a:lnTo>
                <a:lnTo>
                  <a:pt x="2412957" y="24720"/>
                </a:lnTo>
                <a:lnTo>
                  <a:pt x="2348281" y="19041"/>
                </a:lnTo>
                <a:lnTo>
                  <a:pt x="2282681" y="14074"/>
                </a:lnTo>
                <a:lnTo>
                  <a:pt x="2216203" y="9832"/>
                </a:lnTo>
                <a:lnTo>
                  <a:pt x="2148892" y="6330"/>
                </a:lnTo>
                <a:lnTo>
                  <a:pt x="2080793" y="3581"/>
                </a:lnTo>
                <a:lnTo>
                  <a:pt x="2011951" y="1601"/>
                </a:lnTo>
                <a:lnTo>
                  <a:pt x="1942412" y="402"/>
                </a:lnTo>
                <a:lnTo>
                  <a:pt x="1872221" y="0"/>
                </a:lnTo>
                <a:close/>
              </a:path>
            </a:pathLst>
          </a:custGeom>
          <a:ln w="25400">
            <a:solidFill>
              <a:srgbClr val="9999FF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28697" y="1580775"/>
            <a:ext cx="2454375" cy="757688"/>
          </a:xfrm>
          <a:prstGeom prst="rect">
            <a:avLst/>
          </a:prstGeom>
        </p:spPr>
        <p:txBody>
          <a:bodyPr vert="horz" wrap="square" lIns="0" tIns="12724" rIns="0" bIns="0" rtlCol="0" anchor="ctr">
            <a:spAutoFit/>
          </a:bodyPr>
          <a:lstStyle/>
          <a:p>
            <a:pPr marL="12724" marR="5090" indent="262753">
              <a:lnSpc>
                <a:spcPct val="100000"/>
              </a:lnSpc>
              <a:spcBef>
                <a:spcPts val="100"/>
              </a:spcBef>
              <a:tabLst>
                <a:tab pos="1787740" algn="l"/>
              </a:tabLst>
            </a:pPr>
            <a:r>
              <a:rPr sz="2405" spc="-10" dirty="0"/>
              <a:t>Manipuler</a:t>
            </a:r>
            <a:r>
              <a:rPr sz="2405" dirty="0"/>
              <a:t>	</a:t>
            </a:r>
            <a:r>
              <a:rPr sz="2405" spc="-25" dirty="0"/>
              <a:t>les </a:t>
            </a:r>
            <a:r>
              <a:rPr sz="2405" dirty="0"/>
              <a:t>données de la </a:t>
            </a:r>
            <a:r>
              <a:rPr sz="2405" spc="-25" dirty="0"/>
              <a:t>BD</a:t>
            </a:r>
            <a:endParaRPr sz="2405"/>
          </a:p>
        </p:txBody>
      </p:sp>
      <p:sp>
        <p:nvSpPr>
          <p:cNvPr id="13" name="object 13"/>
          <p:cNvSpPr/>
          <p:nvPr/>
        </p:nvSpPr>
        <p:spPr>
          <a:xfrm>
            <a:off x="1747735" y="2857712"/>
            <a:ext cx="8522242" cy="379162"/>
          </a:xfrm>
          <a:custGeom>
            <a:avLst/>
            <a:gdLst/>
            <a:ahLst/>
            <a:cxnLst/>
            <a:rect l="l" t="t" r="r" b="b"/>
            <a:pathLst>
              <a:path w="8506460" h="378460">
                <a:moveTo>
                  <a:pt x="0" y="0"/>
                </a:moveTo>
                <a:lnTo>
                  <a:pt x="2524" y="73568"/>
                </a:lnTo>
                <a:lnTo>
                  <a:pt x="9334" y="133635"/>
                </a:lnTo>
                <a:lnTo>
                  <a:pt x="19288" y="174128"/>
                </a:lnTo>
                <a:lnTo>
                  <a:pt x="31241" y="188976"/>
                </a:lnTo>
                <a:lnTo>
                  <a:pt x="4221480" y="188976"/>
                </a:lnTo>
                <a:lnTo>
                  <a:pt x="4233755" y="203823"/>
                </a:lnTo>
                <a:lnTo>
                  <a:pt x="4243673" y="244316"/>
                </a:lnTo>
                <a:lnTo>
                  <a:pt x="4250305" y="304383"/>
                </a:lnTo>
                <a:lnTo>
                  <a:pt x="4252721" y="377952"/>
                </a:lnTo>
                <a:lnTo>
                  <a:pt x="4255258" y="304383"/>
                </a:lnTo>
                <a:lnTo>
                  <a:pt x="4262151" y="244316"/>
                </a:lnTo>
                <a:lnTo>
                  <a:pt x="4272331" y="203823"/>
                </a:lnTo>
                <a:lnTo>
                  <a:pt x="4284725" y="188976"/>
                </a:lnTo>
                <a:lnTo>
                  <a:pt x="8474189" y="188976"/>
                </a:lnTo>
                <a:lnTo>
                  <a:pt x="8486591" y="174128"/>
                </a:lnTo>
                <a:lnTo>
                  <a:pt x="8496774" y="133635"/>
                </a:lnTo>
                <a:lnTo>
                  <a:pt x="8503669" y="73568"/>
                </a:lnTo>
                <a:lnTo>
                  <a:pt x="850620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4" name="object 14"/>
          <p:cNvSpPr txBox="1"/>
          <p:nvPr/>
        </p:nvSpPr>
        <p:spPr>
          <a:xfrm>
            <a:off x="4937526" y="3291586"/>
            <a:ext cx="2303601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dirty="0">
                <a:latin typeface="Arial"/>
                <a:cs typeface="Arial"/>
              </a:rPr>
              <a:t>Opérations</a:t>
            </a:r>
            <a:r>
              <a:rPr sz="1803" spc="-5" dirty="0">
                <a:latin typeface="Arial"/>
                <a:cs typeface="Arial"/>
              </a:rPr>
              <a:t> </a:t>
            </a:r>
            <a:r>
              <a:rPr sz="1803" spc="-10" dirty="0">
                <a:latin typeface="Arial"/>
                <a:cs typeface="Arial"/>
              </a:rPr>
              <a:t>complexes</a:t>
            </a:r>
            <a:endParaRPr sz="180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A034DC13-4CA6-4DDF-96D6-2C1F3CD5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AB83855D-F0F4-42E8-9047-A13022476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047" name="Freeform 44">
              <a:extLst>
                <a:ext uri="{FF2B5EF4-FFF2-40B4-BE49-F238E27FC236}">
                  <a16:creationId xmlns:a16="http://schemas.microsoft.com/office/drawing/2014/main" id="{0414264F-D724-4E21-BE52-4728290D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45">
              <a:extLst>
                <a:ext uri="{FF2B5EF4-FFF2-40B4-BE49-F238E27FC236}">
                  <a16:creationId xmlns:a16="http://schemas.microsoft.com/office/drawing/2014/main" id="{46C077DA-0626-4B9E-9211-446361F61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46">
              <a:extLst>
                <a:ext uri="{FF2B5EF4-FFF2-40B4-BE49-F238E27FC236}">
                  <a16:creationId xmlns:a16="http://schemas.microsoft.com/office/drawing/2014/main" id="{DD1DA1AE-C234-4948-AA7F-F7EBB9FE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47">
              <a:extLst>
                <a:ext uri="{FF2B5EF4-FFF2-40B4-BE49-F238E27FC236}">
                  <a16:creationId xmlns:a16="http://schemas.microsoft.com/office/drawing/2014/main" id="{23A78588-E013-48A0-A140-E6C9A4F38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76C9A9D1-F5E1-4455-80F2-5E0DF4256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object 15">
            <a:extLst>
              <a:ext uri="{FF2B5EF4-FFF2-40B4-BE49-F238E27FC236}">
                <a16:creationId xmlns:a16="http://schemas.microsoft.com/office/drawing/2014/main" id="{3F6A34E9-3563-5579-63A6-BF86A0330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140" marR="5090" indent="-159052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SGBD:</a:t>
            </a:r>
            <a:r>
              <a:rPr lang="en-US" sz="4000" kern="1200" spc="-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Système</a:t>
            </a:r>
            <a:r>
              <a:rPr lang="en-US" sz="400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Gestion</a:t>
            </a:r>
            <a:r>
              <a:rPr lang="en-US" sz="4000" kern="1200" spc="-2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</a:t>
            </a:r>
            <a:r>
              <a:rPr lang="en-US" sz="400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400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Données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1" name="Content Placeholder 1040">
            <a:extLst>
              <a:ext uri="{FF2B5EF4-FFF2-40B4-BE49-F238E27FC236}">
                <a16:creationId xmlns:a16="http://schemas.microsoft.com/office/drawing/2014/main" id="{DAE0A06E-2BEA-C306-C3B1-9BB1258C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1030" name="Picture 6" descr="SQL Server Express - Sauvegarde, fonctionnalités, comparaison des éditions">
            <a:extLst>
              <a:ext uri="{FF2B5EF4-FFF2-40B4-BE49-F238E27FC236}">
                <a16:creationId xmlns:a16="http://schemas.microsoft.com/office/drawing/2014/main" id="{2876ACD3-DBFD-A377-9B82-002F9C0B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639" y="2816163"/>
            <a:ext cx="2650372" cy="9740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 - Cours SQL - SGBD Oracle : installation de la base données Oracle XE et  les types de requetes SQL - YouTube">
            <a:extLst>
              <a:ext uri="{FF2B5EF4-FFF2-40B4-BE49-F238E27FC236}">
                <a16:creationId xmlns:a16="http://schemas.microsoft.com/office/drawing/2014/main" id="{FEFE9D6F-0104-457A-5979-AC39C713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7032" y="2551559"/>
            <a:ext cx="2657430" cy="14948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— Wikipédia">
            <a:extLst>
              <a:ext uri="{FF2B5EF4-FFF2-40B4-BE49-F238E27FC236}">
                <a16:creationId xmlns:a16="http://schemas.microsoft.com/office/drawing/2014/main" id="{19D06F0A-DC5F-DF51-6B75-4B052BEC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639" y="4397973"/>
            <a:ext cx="2674069" cy="13838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MyAdmin — Wikipédia">
            <a:extLst>
              <a:ext uri="{FF2B5EF4-FFF2-40B4-BE49-F238E27FC236}">
                <a16:creationId xmlns:a16="http://schemas.microsoft.com/office/drawing/2014/main" id="{579A8F84-9BFF-E202-6069-7CA9106F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7033" y="4304748"/>
            <a:ext cx="2661014" cy="15702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8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B3D4A-30B6-F3BD-197F-AF9D350FA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fr-FR" sz="5400"/>
              <a:t>Rappel Cour n°1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645959-50A6-CF6C-F0E5-55CEB79F5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fr-FR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Vue aérienne d'un terrain de basket">
            <a:extLst>
              <a:ext uri="{FF2B5EF4-FFF2-40B4-BE49-F238E27FC236}">
                <a16:creationId xmlns:a16="http://schemas.microsoft.com/office/drawing/2014/main" id="{E548962B-930A-1AA0-F016-845D0CA1E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0" r="1391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93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CB29C3-4416-E04B-B3D1-39B2DDB4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fr-FR" sz="6000">
                <a:solidFill>
                  <a:schemeClr val="bg1"/>
                </a:solidFill>
              </a:rPr>
              <a:t>Exemple d’une base de données avec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8258F8C-B67B-CF23-4543-6059DDB0F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86583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 descr="Microsoft Excel : trucs et astuce pour gagner du temps">
            <a:extLst>
              <a:ext uri="{FF2B5EF4-FFF2-40B4-BE49-F238E27FC236}">
                <a16:creationId xmlns:a16="http://schemas.microsoft.com/office/drawing/2014/main" id="{FD9AC1A2-BD52-D06D-E17B-4C412B0B7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" r="11031"/>
          <a:stretch/>
        </p:blipFill>
        <p:spPr bwMode="auto">
          <a:xfrm>
            <a:off x="9695872" y="914400"/>
            <a:ext cx="1470216" cy="1470216"/>
          </a:xfrm>
          <a:custGeom>
            <a:avLst/>
            <a:gdLst/>
            <a:ahLst/>
            <a:cxnLst/>
            <a:rect l="l" t="t" r="r" b="b"/>
            <a:pathLst>
              <a:path w="4639824" h="4639824">
                <a:moveTo>
                  <a:pt x="2319912" y="0"/>
                </a:moveTo>
                <a:cubicBezTo>
                  <a:pt x="3601164" y="0"/>
                  <a:pt x="4639824" y="1038660"/>
                  <a:pt x="4639824" y="2319912"/>
                </a:cubicBezTo>
                <a:cubicBezTo>
                  <a:pt x="4639824" y="3601164"/>
                  <a:pt x="3601164" y="4639824"/>
                  <a:pt x="2319912" y="4639824"/>
                </a:cubicBezTo>
                <a:cubicBezTo>
                  <a:pt x="1038660" y="4639824"/>
                  <a:pt x="0" y="3601164"/>
                  <a:pt x="0" y="2319912"/>
                </a:cubicBezTo>
                <a:cubicBezTo>
                  <a:pt x="0" y="1038660"/>
                  <a:pt x="1038660" y="0"/>
                  <a:pt x="231991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SON Document Automation &amp; Document Generation Software">
            <a:extLst>
              <a:ext uri="{FF2B5EF4-FFF2-40B4-BE49-F238E27FC236}">
                <a16:creationId xmlns:a16="http://schemas.microsoft.com/office/drawing/2014/main" id="{53DEE359-1DF7-51EF-ACC6-5A0DBF27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2487" y="2950682"/>
            <a:ext cx="2699541" cy="9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CB14AB-1D14-C645-2B6E-D8E1E39A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5215" y="4736270"/>
            <a:ext cx="2642044" cy="59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C300D05-8CA5-9539-B97E-DD0A04969612}"/>
              </a:ext>
            </a:extLst>
          </p:cNvPr>
          <p:cNvSpPr txBox="1"/>
          <p:nvPr/>
        </p:nvSpPr>
        <p:spPr>
          <a:xfrm>
            <a:off x="5572447" y="6264754"/>
            <a:ext cx="629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Go voir les fichiers dans le dossier exemples base de données !!!</a:t>
            </a:r>
          </a:p>
        </p:txBody>
      </p:sp>
    </p:spTree>
    <p:extLst>
      <p:ext uri="{BB962C8B-B14F-4D97-AF65-F5344CB8AC3E}">
        <p14:creationId xmlns:p14="http://schemas.microsoft.com/office/powerpoint/2010/main" val="125021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ue aérienne d'un terrain de basket">
            <a:extLst>
              <a:ext uri="{FF2B5EF4-FFF2-40B4-BE49-F238E27FC236}">
                <a16:creationId xmlns:a16="http://schemas.microsoft.com/office/drawing/2014/main" id="{1DBB16E7-54C2-CA89-321C-EF50220FE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4" b="891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ADC0B7-3F3C-E954-79A9-2E4279F38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Cour n°2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D2AEC4-BDCB-81E5-189E-0DC30203F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Créer sa base de donnée dans un SGBD</a:t>
            </a:r>
          </a:p>
        </p:txBody>
      </p:sp>
    </p:spTree>
    <p:extLst>
      <p:ext uri="{BB962C8B-B14F-4D97-AF65-F5344CB8AC3E}">
        <p14:creationId xmlns:p14="http://schemas.microsoft.com/office/powerpoint/2010/main" val="152624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24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</a:t>
            </a:r>
            <a:r>
              <a:rPr lang="en-US" sz="6600" kern="1200" spc="-14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langage</a:t>
            </a:r>
            <a:r>
              <a:rPr lang="en-US" sz="6600" kern="1200" spc="-14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987499" y="4810308"/>
            <a:ext cx="9003022" cy="107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509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</a:t>
            </a:r>
            <a:r>
              <a:rPr lang="en-US" sz="2400" kern="1200" spc="-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35366"/>
            <a:ext cx="10535109" cy="988895"/>
          </a:xfrm>
          <a:prstGeom prst="rect">
            <a:avLst/>
          </a:prstGeom>
        </p:spPr>
        <p:txBody>
          <a:bodyPr vert="horz" wrap="square" lIns="0" tIns="307527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3348" y="1687653"/>
            <a:ext cx="2923875" cy="1490565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355639" marR="5090" indent="-343552" algn="just">
              <a:spcBef>
                <a:spcPts val="95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Pour</a:t>
            </a:r>
            <a:r>
              <a:rPr sz="3206" spc="271" dirty="0">
                <a:latin typeface="Arial"/>
                <a:cs typeface="Arial"/>
              </a:rPr>
              <a:t>   </a:t>
            </a:r>
            <a:r>
              <a:rPr sz="3206" spc="-10" dirty="0">
                <a:latin typeface="Arial"/>
                <a:cs typeface="Arial"/>
              </a:rPr>
              <a:t>décrire relationnelles,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assertionnels</a:t>
            </a:r>
            <a:r>
              <a:rPr sz="3206" spc="-10" dirty="0">
                <a:latin typeface="Arial"/>
                <a:cs typeface="Arial"/>
              </a:rPr>
              <a:t>.</a:t>
            </a:r>
            <a:endParaRPr sz="32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7176" y="1687653"/>
            <a:ext cx="4881395" cy="1001981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 indent="148236">
              <a:spcBef>
                <a:spcPts val="95"/>
              </a:spcBef>
              <a:tabLst>
                <a:tab pos="817525" algn="l"/>
                <a:tab pos="954310" algn="l"/>
                <a:tab pos="2208909" algn="l"/>
                <a:tab pos="3193757" algn="l"/>
                <a:tab pos="3216660" algn="l"/>
                <a:tab pos="4303301" algn="l"/>
              </a:tabLst>
            </a:pPr>
            <a:r>
              <a:rPr sz="3206" spc="-25" dirty="0">
                <a:latin typeface="Arial"/>
                <a:cs typeface="Arial"/>
              </a:rPr>
              <a:t>et</a:t>
            </a:r>
            <a:r>
              <a:rPr sz="3206" dirty="0">
                <a:latin typeface="Arial"/>
                <a:cs typeface="Arial"/>
              </a:rPr>
              <a:t>		</a:t>
            </a:r>
            <a:r>
              <a:rPr sz="3206" spc="-10" dirty="0">
                <a:latin typeface="Arial"/>
                <a:cs typeface="Arial"/>
              </a:rPr>
              <a:t>manipuler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25" dirty="0">
                <a:latin typeface="Arial"/>
                <a:cs typeface="Arial"/>
              </a:rPr>
              <a:t>des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25" dirty="0">
                <a:latin typeface="Arial"/>
                <a:cs typeface="Arial"/>
              </a:rPr>
              <a:t>BD on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10" dirty="0">
                <a:latin typeface="Arial"/>
                <a:cs typeface="Arial"/>
              </a:rPr>
              <a:t>utilise</a:t>
            </a:r>
            <a:r>
              <a:rPr sz="3206" dirty="0">
                <a:latin typeface="Arial"/>
                <a:cs typeface="Arial"/>
              </a:rPr>
              <a:t>	</a:t>
            </a:r>
            <a:r>
              <a:rPr sz="3206" spc="-25" dirty="0">
                <a:latin typeface="Arial"/>
                <a:cs typeface="Arial"/>
              </a:rPr>
              <a:t>des</a:t>
            </a:r>
            <a:r>
              <a:rPr sz="3206" dirty="0">
                <a:latin typeface="Arial"/>
                <a:cs typeface="Arial"/>
              </a:rPr>
              <a:t>		</a:t>
            </a:r>
            <a:r>
              <a:rPr sz="3206" spc="-10" dirty="0">
                <a:latin typeface="Arial"/>
                <a:cs typeface="Arial"/>
              </a:rPr>
              <a:t>langages</a:t>
            </a:r>
            <a:endParaRPr sz="320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3349" y="3248835"/>
            <a:ext cx="8086459" cy="2467735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356276" marR="5090" indent="-343552" algn="just">
              <a:spcBef>
                <a:spcPts val="95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Ces</a:t>
            </a:r>
            <a:r>
              <a:rPr sz="3206" spc="41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langages</a:t>
            </a:r>
            <a:r>
              <a:rPr sz="3206" spc="42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permettent</a:t>
            </a:r>
            <a:r>
              <a:rPr sz="3206" spc="42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42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spécifier</a:t>
            </a:r>
            <a:r>
              <a:rPr sz="3206" spc="421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les </a:t>
            </a:r>
            <a:r>
              <a:rPr sz="3206" dirty="0">
                <a:latin typeface="Arial"/>
                <a:cs typeface="Arial"/>
              </a:rPr>
              <a:t>ensembles</a:t>
            </a:r>
            <a:r>
              <a:rPr sz="3206" spc="34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34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données</a:t>
            </a:r>
            <a:r>
              <a:rPr sz="3206" spc="34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35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sélectionner</a:t>
            </a:r>
            <a:r>
              <a:rPr sz="3206" spc="346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ou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37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mettre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jour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partir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propriétés</a:t>
            </a:r>
            <a:r>
              <a:rPr sz="3206" spc="381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des </a:t>
            </a:r>
            <a:r>
              <a:rPr sz="3206" dirty="0">
                <a:latin typeface="Arial"/>
                <a:cs typeface="Arial"/>
              </a:rPr>
              <a:t>valeurs,</a:t>
            </a:r>
            <a:r>
              <a:rPr sz="3206" spc="45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sans</a:t>
            </a:r>
            <a:r>
              <a:rPr sz="3206" spc="45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dire</a:t>
            </a:r>
            <a:r>
              <a:rPr sz="3206" spc="45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comment</a:t>
            </a:r>
            <a:r>
              <a:rPr sz="3206" spc="45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retrouver</a:t>
            </a:r>
            <a:r>
              <a:rPr sz="3206" spc="456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les </a:t>
            </a:r>
            <a:r>
              <a:rPr sz="3206" spc="-10" dirty="0">
                <a:latin typeface="Arial"/>
                <a:cs typeface="Arial"/>
              </a:rPr>
              <a:t>données.</a:t>
            </a:r>
            <a:endParaRPr sz="320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16866"/>
            <a:ext cx="10535109" cy="1025897"/>
          </a:xfrm>
          <a:prstGeom prst="rect">
            <a:avLst/>
          </a:prstGeom>
        </p:spPr>
        <p:txBody>
          <a:bodyPr vert="horz" wrap="square" lIns="0" tIns="344171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63007" y="2199458"/>
            <a:ext cx="3659932" cy="1099316"/>
            <a:chOff x="2929331" y="2195385"/>
            <a:chExt cx="3653154" cy="1097280"/>
          </a:xfrm>
        </p:grpSpPr>
        <p:sp>
          <p:nvSpPr>
            <p:cNvPr id="4" name="object 4"/>
            <p:cNvSpPr/>
            <p:nvPr/>
          </p:nvSpPr>
          <p:spPr>
            <a:xfrm>
              <a:off x="2934093" y="2200148"/>
              <a:ext cx="3643629" cy="1087755"/>
            </a:xfrm>
            <a:custGeom>
              <a:avLst/>
              <a:gdLst/>
              <a:ahLst/>
              <a:cxnLst/>
              <a:rect l="l" t="t" r="r" b="b"/>
              <a:pathLst>
                <a:path w="3643629" h="1087754">
                  <a:moveTo>
                    <a:pt x="3643121" y="543305"/>
                  </a:moveTo>
                  <a:lnTo>
                    <a:pt x="3637642" y="500825"/>
                  </a:lnTo>
                  <a:lnTo>
                    <a:pt x="3621474" y="459242"/>
                  </a:lnTo>
                  <a:lnTo>
                    <a:pt x="3595022" y="418677"/>
                  </a:lnTo>
                  <a:lnTo>
                    <a:pt x="3558689" y="379252"/>
                  </a:lnTo>
                  <a:lnTo>
                    <a:pt x="3512880" y="341086"/>
                  </a:lnTo>
                  <a:lnTo>
                    <a:pt x="3458000" y="304300"/>
                  </a:lnTo>
                  <a:lnTo>
                    <a:pt x="3394453" y="269014"/>
                  </a:lnTo>
                  <a:lnTo>
                    <a:pt x="3359555" y="251971"/>
                  </a:lnTo>
                  <a:lnTo>
                    <a:pt x="3322643" y="235349"/>
                  </a:lnTo>
                  <a:lnTo>
                    <a:pt x="3283765" y="219161"/>
                  </a:lnTo>
                  <a:lnTo>
                    <a:pt x="3242974" y="203425"/>
                  </a:lnTo>
                  <a:lnTo>
                    <a:pt x="3200319" y="188153"/>
                  </a:lnTo>
                  <a:lnTo>
                    <a:pt x="3155852" y="173362"/>
                  </a:lnTo>
                  <a:lnTo>
                    <a:pt x="3109621" y="159067"/>
                  </a:lnTo>
                  <a:lnTo>
                    <a:pt x="3061679" y="145282"/>
                  </a:lnTo>
                  <a:lnTo>
                    <a:pt x="3012076" y="132023"/>
                  </a:lnTo>
                  <a:lnTo>
                    <a:pt x="2960862" y="119305"/>
                  </a:lnTo>
                  <a:lnTo>
                    <a:pt x="2908087" y="107142"/>
                  </a:lnTo>
                  <a:lnTo>
                    <a:pt x="2853803" y="95550"/>
                  </a:lnTo>
                  <a:lnTo>
                    <a:pt x="2798060" y="84544"/>
                  </a:lnTo>
                  <a:lnTo>
                    <a:pt x="2740908" y="74139"/>
                  </a:lnTo>
                  <a:lnTo>
                    <a:pt x="2682398" y="64350"/>
                  </a:lnTo>
                  <a:lnTo>
                    <a:pt x="2622580" y="55192"/>
                  </a:lnTo>
                  <a:lnTo>
                    <a:pt x="2561506" y="46680"/>
                  </a:lnTo>
                  <a:lnTo>
                    <a:pt x="2499225" y="38830"/>
                  </a:lnTo>
                  <a:lnTo>
                    <a:pt x="2435788" y="31655"/>
                  </a:lnTo>
                  <a:lnTo>
                    <a:pt x="2371245" y="25172"/>
                  </a:lnTo>
                  <a:lnTo>
                    <a:pt x="2305648" y="19395"/>
                  </a:lnTo>
                  <a:lnTo>
                    <a:pt x="2239047" y="14340"/>
                  </a:lnTo>
                  <a:lnTo>
                    <a:pt x="2171492" y="10021"/>
                  </a:lnTo>
                  <a:lnTo>
                    <a:pt x="2103034" y="6453"/>
                  </a:lnTo>
                  <a:lnTo>
                    <a:pt x="2033723" y="3652"/>
                  </a:lnTo>
                  <a:lnTo>
                    <a:pt x="1963610" y="1633"/>
                  </a:lnTo>
                  <a:lnTo>
                    <a:pt x="1892745" y="410"/>
                  </a:lnTo>
                  <a:lnTo>
                    <a:pt x="1821179" y="0"/>
                  </a:lnTo>
                  <a:lnTo>
                    <a:pt x="1749666" y="410"/>
                  </a:lnTo>
                  <a:lnTo>
                    <a:pt x="1678851" y="1633"/>
                  </a:lnTo>
                  <a:lnTo>
                    <a:pt x="1608786" y="3652"/>
                  </a:lnTo>
                  <a:lnTo>
                    <a:pt x="1539520" y="6453"/>
                  </a:lnTo>
                  <a:lnTo>
                    <a:pt x="1471105" y="10021"/>
                  </a:lnTo>
                  <a:lnTo>
                    <a:pt x="1403590" y="14340"/>
                  </a:lnTo>
                  <a:lnTo>
                    <a:pt x="1337027" y="19395"/>
                  </a:lnTo>
                  <a:lnTo>
                    <a:pt x="1271467" y="25172"/>
                  </a:lnTo>
                  <a:lnTo>
                    <a:pt x="1206959" y="31655"/>
                  </a:lnTo>
                  <a:lnTo>
                    <a:pt x="1143554" y="38830"/>
                  </a:lnTo>
                  <a:lnTo>
                    <a:pt x="1081304" y="46680"/>
                  </a:lnTo>
                  <a:lnTo>
                    <a:pt x="1020258" y="55192"/>
                  </a:lnTo>
                  <a:lnTo>
                    <a:pt x="960467" y="64350"/>
                  </a:lnTo>
                  <a:lnTo>
                    <a:pt x="901982" y="74139"/>
                  </a:lnTo>
                  <a:lnTo>
                    <a:pt x="844853" y="84544"/>
                  </a:lnTo>
                  <a:lnTo>
                    <a:pt x="789132" y="95550"/>
                  </a:lnTo>
                  <a:lnTo>
                    <a:pt x="734867" y="107142"/>
                  </a:lnTo>
                  <a:lnTo>
                    <a:pt x="682112" y="119305"/>
                  </a:lnTo>
                  <a:lnTo>
                    <a:pt x="630915" y="132023"/>
                  </a:lnTo>
                  <a:lnTo>
                    <a:pt x="581327" y="145282"/>
                  </a:lnTo>
                  <a:lnTo>
                    <a:pt x="533400" y="159067"/>
                  </a:lnTo>
                  <a:lnTo>
                    <a:pt x="487183" y="173362"/>
                  </a:lnTo>
                  <a:lnTo>
                    <a:pt x="442727" y="188153"/>
                  </a:lnTo>
                  <a:lnTo>
                    <a:pt x="400083" y="203425"/>
                  </a:lnTo>
                  <a:lnTo>
                    <a:pt x="359301" y="219161"/>
                  </a:lnTo>
                  <a:lnTo>
                    <a:pt x="320433" y="235349"/>
                  </a:lnTo>
                  <a:lnTo>
                    <a:pt x="283528" y="251971"/>
                  </a:lnTo>
                  <a:lnTo>
                    <a:pt x="248637" y="269014"/>
                  </a:lnTo>
                  <a:lnTo>
                    <a:pt x="185101" y="304300"/>
                  </a:lnTo>
                  <a:lnTo>
                    <a:pt x="130229" y="341086"/>
                  </a:lnTo>
                  <a:lnTo>
                    <a:pt x="84426" y="379252"/>
                  </a:lnTo>
                  <a:lnTo>
                    <a:pt x="48097" y="418677"/>
                  </a:lnTo>
                  <a:lnTo>
                    <a:pt x="21646" y="459242"/>
                  </a:lnTo>
                  <a:lnTo>
                    <a:pt x="5479" y="500825"/>
                  </a:lnTo>
                  <a:lnTo>
                    <a:pt x="0" y="543305"/>
                  </a:lnTo>
                  <a:lnTo>
                    <a:pt x="1378" y="564652"/>
                  </a:lnTo>
                  <a:lnTo>
                    <a:pt x="12251" y="606709"/>
                  </a:lnTo>
                  <a:lnTo>
                    <a:pt x="33611" y="647816"/>
                  </a:lnTo>
                  <a:lnTo>
                    <a:pt x="65052" y="687853"/>
                  </a:lnTo>
                  <a:lnTo>
                    <a:pt x="106169" y="726697"/>
                  </a:lnTo>
                  <a:lnTo>
                    <a:pt x="156557" y="764228"/>
                  </a:lnTo>
                  <a:lnTo>
                    <a:pt x="215811" y="800323"/>
                  </a:lnTo>
                  <a:lnTo>
                    <a:pt x="283528" y="834862"/>
                  </a:lnTo>
                  <a:lnTo>
                    <a:pt x="320433" y="851510"/>
                  </a:lnTo>
                  <a:lnTo>
                    <a:pt x="359301" y="867723"/>
                  </a:lnTo>
                  <a:lnTo>
                    <a:pt x="400083" y="883486"/>
                  </a:lnTo>
                  <a:lnTo>
                    <a:pt x="442727" y="898784"/>
                  </a:lnTo>
                  <a:lnTo>
                    <a:pt x="487183" y="913602"/>
                  </a:lnTo>
                  <a:lnTo>
                    <a:pt x="533400" y="927925"/>
                  </a:lnTo>
                  <a:lnTo>
                    <a:pt x="581327" y="941737"/>
                  </a:lnTo>
                  <a:lnTo>
                    <a:pt x="630915" y="955023"/>
                  </a:lnTo>
                  <a:lnTo>
                    <a:pt x="682112" y="967768"/>
                  </a:lnTo>
                  <a:lnTo>
                    <a:pt x="734867" y="979957"/>
                  </a:lnTo>
                  <a:lnTo>
                    <a:pt x="789132" y="991575"/>
                  </a:lnTo>
                  <a:lnTo>
                    <a:pt x="844853" y="1002607"/>
                  </a:lnTo>
                  <a:lnTo>
                    <a:pt x="901982" y="1013036"/>
                  </a:lnTo>
                  <a:lnTo>
                    <a:pt x="960467" y="1022849"/>
                  </a:lnTo>
                  <a:lnTo>
                    <a:pt x="1020258" y="1032030"/>
                  </a:lnTo>
                  <a:lnTo>
                    <a:pt x="1081304" y="1040563"/>
                  </a:lnTo>
                  <a:lnTo>
                    <a:pt x="1143554" y="1048434"/>
                  </a:lnTo>
                  <a:lnTo>
                    <a:pt x="1206959" y="1055628"/>
                  </a:lnTo>
                  <a:lnTo>
                    <a:pt x="1271467" y="1062129"/>
                  </a:lnTo>
                  <a:lnTo>
                    <a:pt x="1337027" y="1067921"/>
                  </a:lnTo>
                  <a:lnTo>
                    <a:pt x="1403590" y="1072991"/>
                  </a:lnTo>
                  <a:lnTo>
                    <a:pt x="1471105" y="1077322"/>
                  </a:lnTo>
                  <a:lnTo>
                    <a:pt x="1539520" y="1080900"/>
                  </a:lnTo>
                  <a:lnTo>
                    <a:pt x="1608786" y="1083710"/>
                  </a:lnTo>
                  <a:lnTo>
                    <a:pt x="1678851" y="1085735"/>
                  </a:lnTo>
                  <a:lnTo>
                    <a:pt x="1749666" y="1086961"/>
                  </a:lnTo>
                  <a:lnTo>
                    <a:pt x="1821179" y="1087374"/>
                  </a:lnTo>
                  <a:lnTo>
                    <a:pt x="1892745" y="1086961"/>
                  </a:lnTo>
                  <a:lnTo>
                    <a:pt x="1963610" y="1085735"/>
                  </a:lnTo>
                  <a:lnTo>
                    <a:pt x="2033723" y="1083710"/>
                  </a:lnTo>
                  <a:lnTo>
                    <a:pt x="2103034" y="1080900"/>
                  </a:lnTo>
                  <a:lnTo>
                    <a:pt x="2171492" y="1077322"/>
                  </a:lnTo>
                  <a:lnTo>
                    <a:pt x="2239047" y="1072991"/>
                  </a:lnTo>
                  <a:lnTo>
                    <a:pt x="2305648" y="1067921"/>
                  </a:lnTo>
                  <a:lnTo>
                    <a:pt x="2371245" y="1062129"/>
                  </a:lnTo>
                  <a:lnTo>
                    <a:pt x="2435788" y="1055628"/>
                  </a:lnTo>
                  <a:lnTo>
                    <a:pt x="2499225" y="1048434"/>
                  </a:lnTo>
                  <a:lnTo>
                    <a:pt x="2561506" y="1040563"/>
                  </a:lnTo>
                  <a:lnTo>
                    <a:pt x="2622580" y="1032030"/>
                  </a:lnTo>
                  <a:lnTo>
                    <a:pt x="2682398" y="1022849"/>
                  </a:lnTo>
                  <a:lnTo>
                    <a:pt x="2740908" y="1013036"/>
                  </a:lnTo>
                  <a:lnTo>
                    <a:pt x="2798060" y="1002607"/>
                  </a:lnTo>
                  <a:lnTo>
                    <a:pt x="2853803" y="991575"/>
                  </a:lnTo>
                  <a:lnTo>
                    <a:pt x="2908087" y="979957"/>
                  </a:lnTo>
                  <a:lnTo>
                    <a:pt x="2960862" y="967768"/>
                  </a:lnTo>
                  <a:lnTo>
                    <a:pt x="3012076" y="955023"/>
                  </a:lnTo>
                  <a:lnTo>
                    <a:pt x="3061679" y="941737"/>
                  </a:lnTo>
                  <a:lnTo>
                    <a:pt x="3109621" y="927925"/>
                  </a:lnTo>
                  <a:lnTo>
                    <a:pt x="3155852" y="913602"/>
                  </a:lnTo>
                  <a:lnTo>
                    <a:pt x="3200319" y="898784"/>
                  </a:lnTo>
                  <a:lnTo>
                    <a:pt x="3242974" y="883486"/>
                  </a:lnTo>
                  <a:lnTo>
                    <a:pt x="3283765" y="867723"/>
                  </a:lnTo>
                  <a:lnTo>
                    <a:pt x="3322643" y="851510"/>
                  </a:lnTo>
                  <a:lnTo>
                    <a:pt x="3359555" y="834862"/>
                  </a:lnTo>
                  <a:lnTo>
                    <a:pt x="3394453" y="817795"/>
                  </a:lnTo>
                  <a:lnTo>
                    <a:pt x="3458000" y="782462"/>
                  </a:lnTo>
                  <a:lnTo>
                    <a:pt x="3512880" y="745634"/>
                  </a:lnTo>
                  <a:lnTo>
                    <a:pt x="3558689" y="707431"/>
                  </a:lnTo>
                  <a:lnTo>
                    <a:pt x="3595022" y="667976"/>
                  </a:lnTo>
                  <a:lnTo>
                    <a:pt x="3621474" y="627389"/>
                  </a:lnTo>
                  <a:lnTo>
                    <a:pt x="3637642" y="585791"/>
                  </a:lnTo>
                  <a:lnTo>
                    <a:pt x="3643121" y="543305"/>
                  </a:lnTo>
                  <a:close/>
                </a:path>
              </a:pathLst>
            </a:custGeom>
            <a:solidFill>
              <a:srgbClr val="EBEBF5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5" name="object 5"/>
            <p:cNvSpPr/>
            <p:nvPr/>
          </p:nvSpPr>
          <p:spPr>
            <a:xfrm>
              <a:off x="2934093" y="2200148"/>
              <a:ext cx="3643629" cy="1087755"/>
            </a:xfrm>
            <a:custGeom>
              <a:avLst/>
              <a:gdLst/>
              <a:ahLst/>
              <a:cxnLst/>
              <a:rect l="l" t="t" r="r" b="b"/>
              <a:pathLst>
                <a:path w="3643629" h="1087754">
                  <a:moveTo>
                    <a:pt x="1821179" y="0"/>
                  </a:moveTo>
                  <a:lnTo>
                    <a:pt x="1749666" y="410"/>
                  </a:lnTo>
                  <a:lnTo>
                    <a:pt x="1678851" y="1633"/>
                  </a:lnTo>
                  <a:lnTo>
                    <a:pt x="1608786" y="3652"/>
                  </a:lnTo>
                  <a:lnTo>
                    <a:pt x="1539520" y="6453"/>
                  </a:lnTo>
                  <a:lnTo>
                    <a:pt x="1471105" y="10021"/>
                  </a:lnTo>
                  <a:lnTo>
                    <a:pt x="1403590" y="14340"/>
                  </a:lnTo>
                  <a:lnTo>
                    <a:pt x="1337027" y="19395"/>
                  </a:lnTo>
                  <a:lnTo>
                    <a:pt x="1271467" y="25172"/>
                  </a:lnTo>
                  <a:lnTo>
                    <a:pt x="1206959" y="31655"/>
                  </a:lnTo>
                  <a:lnTo>
                    <a:pt x="1143554" y="38830"/>
                  </a:lnTo>
                  <a:lnTo>
                    <a:pt x="1081304" y="46680"/>
                  </a:lnTo>
                  <a:lnTo>
                    <a:pt x="1020258" y="55192"/>
                  </a:lnTo>
                  <a:lnTo>
                    <a:pt x="960467" y="64350"/>
                  </a:lnTo>
                  <a:lnTo>
                    <a:pt x="901982" y="74139"/>
                  </a:lnTo>
                  <a:lnTo>
                    <a:pt x="844853" y="84544"/>
                  </a:lnTo>
                  <a:lnTo>
                    <a:pt x="789132" y="95550"/>
                  </a:lnTo>
                  <a:lnTo>
                    <a:pt x="734867" y="107142"/>
                  </a:lnTo>
                  <a:lnTo>
                    <a:pt x="682112" y="119305"/>
                  </a:lnTo>
                  <a:lnTo>
                    <a:pt x="630915" y="132023"/>
                  </a:lnTo>
                  <a:lnTo>
                    <a:pt x="581327" y="145282"/>
                  </a:lnTo>
                  <a:lnTo>
                    <a:pt x="533400" y="159067"/>
                  </a:lnTo>
                  <a:lnTo>
                    <a:pt x="487183" y="173362"/>
                  </a:lnTo>
                  <a:lnTo>
                    <a:pt x="442727" y="188153"/>
                  </a:lnTo>
                  <a:lnTo>
                    <a:pt x="400083" y="203425"/>
                  </a:lnTo>
                  <a:lnTo>
                    <a:pt x="359301" y="219161"/>
                  </a:lnTo>
                  <a:lnTo>
                    <a:pt x="320433" y="235349"/>
                  </a:lnTo>
                  <a:lnTo>
                    <a:pt x="283528" y="251971"/>
                  </a:lnTo>
                  <a:lnTo>
                    <a:pt x="248637" y="269014"/>
                  </a:lnTo>
                  <a:lnTo>
                    <a:pt x="185101" y="304300"/>
                  </a:lnTo>
                  <a:lnTo>
                    <a:pt x="130229" y="341086"/>
                  </a:lnTo>
                  <a:lnTo>
                    <a:pt x="84426" y="379252"/>
                  </a:lnTo>
                  <a:lnTo>
                    <a:pt x="48097" y="418677"/>
                  </a:lnTo>
                  <a:lnTo>
                    <a:pt x="21646" y="459242"/>
                  </a:lnTo>
                  <a:lnTo>
                    <a:pt x="5479" y="500825"/>
                  </a:lnTo>
                  <a:lnTo>
                    <a:pt x="0" y="543305"/>
                  </a:lnTo>
                  <a:lnTo>
                    <a:pt x="1378" y="564652"/>
                  </a:lnTo>
                  <a:lnTo>
                    <a:pt x="12251" y="606709"/>
                  </a:lnTo>
                  <a:lnTo>
                    <a:pt x="33611" y="647816"/>
                  </a:lnTo>
                  <a:lnTo>
                    <a:pt x="65052" y="687853"/>
                  </a:lnTo>
                  <a:lnTo>
                    <a:pt x="106169" y="726697"/>
                  </a:lnTo>
                  <a:lnTo>
                    <a:pt x="156557" y="764228"/>
                  </a:lnTo>
                  <a:lnTo>
                    <a:pt x="215811" y="800323"/>
                  </a:lnTo>
                  <a:lnTo>
                    <a:pt x="283528" y="834862"/>
                  </a:lnTo>
                  <a:lnTo>
                    <a:pt x="320433" y="851510"/>
                  </a:lnTo>
                  <a:lnTo>
                    <a:pt x="359301" y="867723"/>
                  </a:lnTo>
                  <a:lnTo>
                    <a:pt x="400083" y="883486"/>
                  </a:lnTo>
                  <a:lnTo>
                    <a:pt x="442727" y="898784"/>
                  </a:lnTo>
                  <a:lnTo>
                    <a:pt x="487183" y="913602"/>
                  </a:lnTo>
                  <a:lnTo>
                    <a:pt x="533400" y="927925"/>
                  </a:lnTo>
                  <a:lnTo>
                    <a:pt x="581327" y="941737"/>
                  </a:lnTo>
                  <a:lnTo>
                    <a:pt x="630915" y="955023"/>
                  </a:lnTo>
                  <a:lnTo>
                    <a:pt x="682112" y="967768"/>
                  </a:lnTo>
                  <a:lnTo>
                    <a:pt x="734867" y="979957"/>
                  </a:lnTo>
                  <a:lnTo>
                    <a:pt x="789132" y="991575"/>
                  </a:lnTo>
                  <a:lnTo>
                    <a:pt x="844853" y="1002607"/>
                  </a:lnTo>
                  <a:lnTo>
                    <a:pt x="901982" y="1013036"/>
                  </a:lnTo>
                  <a:lnTo>
                    <a:pt x="960467" y="1022849"/>
                  </a:lnTo>
                  <a:lnTo>
                    <a:pt x="1020258" y="1032030"/>
                  </a:lnTo>
                  <a:lnTo>
                    <a:pt x="1081304" y="1040563"/>
                  </a:lnTo>
                  <a:lnTo>
                    <a:pt x="1143554" y="1048434"/>
                  </a:lnTo>
                  <a:lnTo>
                    <a:pt x="1206959" y="1055628"/>
                  </a:lnTo>
                  <a:lnTo>
                    <a:pt x="1271467" y="1062129"/>
                  </a:lnTo>
                  <a:lnTo>
                    <a:pt x="1337027" y="1067921"/>
                  </a:lnTo>
                  <a:lnTo>
                    <a:pt x="1403590" y="1072991"/>
                  </a:lnTo>
                  <a:lnTo>
                    <a:pt x="1471105" y="1077322"/>
                  </a:lnTo>
                  <a:lnTo>
                    <a:pt x="1539520" y="1080900"/>
                  </a:lnTo>
                  <a:lnTo>
                    <a:pt x="1608786" y="1083710"/>
                  </a:lnTo>
                  <a:lnTo>
                    <a:pt x="1678851" y="1085735"/>
                  </a:lnTo>
                  <a:lnTo>
                    <a:pt x="1749666" y="1086961"/>
                  </a:lnTo>
                  <a:lnTo>
                    <a:pt x="1821179" y="1087374"/>
                  </a:lnTo>
                  <a:lnTo>
                    <a:pt x="1892745" y="1086961"/>
                  </a:lnTo>
                  <a:lnTo>
                    <a:pt x="1963610" y="1085735"/>
                  </a:lnTo>
                  <a:lnTo>
                    <a:pt x="2033723" y="1083710"/>
                  </a:lnTo>
                  <a:lnTo>
                    <a:pt x="2103034" y="1080900"/>
                  </a:lnTo>
                  <a:lnTo>
                    <a:pt x="2171492" y="1077322"/>
                  </a:lnTo>
                  <a:lnTo>
                    <a:pt x="2239047" y="1072991"/>
                  </a:lnTo>
                  <a:lnTo>
                    <a:pt x="2305648" y="1067921"/>
                  </a:lnTo>
                  <a:lnTo>
                    <a:pt x="2371245" y="1062129"/>
                  </a:lnTo>
                  <a:lnTo>
                    <a:pt x="2435788" y="1055628"/>
                  </a:lnTo>
                  <a:lnTo>
                    <a:pt x="2499225" y="1048434"/>
                  </a:lnTo>
                  <a:lnTo>
                    <a:pt x="2561506" y="1040563"/>
                  </a:lnTo>
                  <a:lnTo>
                    <a:pt x="2622580" y="1032030"/>
                  </a:lnTo>
                  <a:lnTo>
                    <a:pt x="2682398" y="1022849"/>
                  </a:lnTo>
                  <a:lnTo>
                    <a:pt x="2740908" y="1013036"/>
                  </a:lnTo>
                  <a:lnTo>
                    <a:pt x="2798060" y="1002607"/>
                  </a:lnTo>
                  <a:lnTo>
                    <a:pt x="2853803" y="991575"/>
                  </a:lnTo>
                  <a:lnTo>
                    <a:pt x="2908087" y="979957"/>
                  </a:lnTo>
                  <a:lnTo>
                    <a:pt x="2960862" y="967768"/>
                  </a:lnTo>
                  <a:lnTo>
                    <a:pt x="3012076" y="955023"/>
                  </a:lnTo>
                  <a:lnTo>
                    <a:pt x="3061679" y="941737"/>
                  </a:lnTo>
                  <a:lnTo>
                    <a:pt x="3109621" y="927925"/>
                  </a:lnTo>
                  <a:lnTo>
                    <a:pt x="3155852" y="913602"/>
                  </a:lnTo>
                  <a:lnTo>
                    <a:pt x="3200319" y="898784"/>
                  </a:lnTo>
                  <a:lnTo>
                    <a:pt x="3242974" y="883486"/>
                  </a:lnTo>
                  <a:lnTo>
                    <a:pt x="3283765" y="867723"/>
                  </a:lnTo>
                  <a:lnTo>
                    <a:pt x="3322643" y="851510"/>
                  </a:lnTo>
                  <a:lnTo>
                    <a:pt x="3359555" y="834862"/>
                  </a:lnTo>
                  <a:lnTo>
                    <a:pt x="3394453" y="817795"/>
                  </a:lnTo>
                  <a:lnTo>
                    <a:pt x="3458000" y="782462"/>
                  </a:lnTo>
                  <a:lnTo>
                    <a:pt x="3512880" y="745634"/>
                  </a:lnTo>
                  <a:lnTo>
                    <a:pt x="3558689" y="707431"/>
                  </a:lnTo>
                  <a:lnTo>
                    <a:pt x="3595022" y="667976"/>
                  </a:lnTo>
                  <a:lnTo>
                    <a:pt x="3621474" y="627389"/>
                  </a:lnTo>
                  <a:lnTo>
                    <a:pt x="3637642" y="585791"/>
                  </a:lnTo>
                  <a:lnTo>
                    <a:pt x="3643121" y="543305"/>
                  </a:lnTo>
                  <a:lnTo>
                    <a:pt x="3641743" y="521960"/>
                  </a:lnTo>
                  <a:lnTo>
                    <a:pt x="3630869" y="479913"/>
                  </a:lnTo>
                  <a:lnTo>
                    <a:pt x="3609508" y="438825"/>
                  </a:lnTo>
                  <a:lnTo>
                    <a:pt x="3578065" y="398815"/>
                  </a:lnTo>
                  <a:lnTo>
                    <a:pt x="3536944" y="360004"/>
                  </a:lnTo>
                  <a:lnTo>
                    <a:pt x="3486549" y="322513"/>
                  </a:lnTo>
                  <a:lnTo>
                    <a:pt x="3427284" y="286462"/>
                  </a:lnTo>
                  <a:lnTo>
                    <a:pt x="3359555" y="251971"/>
                  </a:lnTo>
                  <a:lnTo>
                    <a:pt x="3322643" y="235349"/>
                  </a:lnTo>
                  <a:lnTo>
                    <a:pt x="3283765" y="219161"/>
                  </a:lnTo>
                  <a:lnTo>
                    <a:pt x="3242974" y="203425"/>
                  </a:lnTo>
                  <a:lnTo>
                    <a:pt x="3200319" y="188153"/>
                  </a:lnTo>
                  <a:lnTo>
                    <a:pt x="3155852" y="173362"/>
                  </a:lnTo>
                  <a:lnTo>
                    <a:pt x="3109621" y="159067"/>
                  </a:lnTo>
                  <a:lnTo>
                    <a:pt x="3061679" y="145282"/>
                  </a:lnTo>
                  <a:lnTo>
                    <a:pt x="3012076" y="132023"/>
                  </a:lnTo>
                  <a:lnTo>
                    <a:pt x="2960862" y="119305"/>
                  </a:lnTo>
                  <a:lnTo>
                    <a:pt x="2908087" y="107142"/>
                  </a:lnTo>
                  <a:lnTo>
                    <a:pt x="2853803" y="95550"/>
                  </a:lnTo>
                  <a:lnTo>
                    <a:pt x="2798060" y="84544"/>
                  </a:lnTo>
                  <a:lnTo>
                    <a:pt x="2740908" y="74139"/>
                  </a:lnTo>
                  <a:lnTo>
                    <a:pt x="2682398" y="64350"/>
                  </a:lnTo>
                  <a:lnTo>
                    <a:pt x="2622580" y="55192"/>
                  </a:lnTo>
                  <a:lnTo>
                    <a:pt x="2561506" y="46680"/>
                  </a:lnTo>
                  <a:lnTo>
                    <a:pt x="2499225" y="38830"/>
                  </a:lnTo>
                  <a:lnTo>
                    <a:pt x="2435788" y="31655"/>
                  </a:lnTo>
                  <a:lnTo>
                    <a:pt x="2371245" y="25172"/>
                  </a:lnTo>
                  <a:lnTo>
                    <a:pt x="2305648" y="19395"/>
                  </a:lnTo>
                  <a:lnTo>
                    <a:pt x="2239047" y="14340"/>
                  </a:lnTo>
                  <a:lnTo>
                    <a:pt x="2171492" y="10021"/>
                  </a:lnTo>
                  <a:lnTo>
                    <a:pt x="2103034" y="6453"/>
                  </a:lnTo>
                  <a:lnTo>
                    <a:pt x="2033723" y="3652"/>
                  </a:lnTo>
                  <a:lnTo>
                    <a:pt x="1963610" y="1633"/>
                  </a:lnTo>
                  <a:lnTo>
                    <a:pt x="1892745" y="410"/>
                  </a:lnTo>
                  <a:lnTo>
                    <a:pt x="182117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91735" y="2380833"/>
            <a:ext cx="2400936" cy="636178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613303" marR="5090" indent="-601215">
              <a:spcBef>
                <a:spcPts val="95"/>
              </a:spcBef>
            </a:pPr>
            <a:r>
              <a:rPr sz="2004" dirty="0">
                <a:latin typeface="Arial"/>
                <a:cs typeface="Arial"/>
              </a:rPr>
              <a:t>Langages</a:t>
            </a:r>
            <a:r>
              <a:rPr sz="2004" spc="-80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du</a:t>
            </a:r>
            <a:r>
              <a:rPr sz="2004" spc="-75" dirty="0">
                <a:latin typeface="Arial"/>
                <a:cs typeface="Arial"/>
              </a:rPr>
              <a:t> </a:t>
            </a:r>
            <a:r>
              <a:rPr sz="2004" spc="-10" dirty="0">
                <a:latin typeface="Arial"/>
                <a:cs typeface="Arial"/>
              </a:rPr>
              <a:t>modèle relationnel</a:t>
            </a:r>
            <a:endParaRPr sz="200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5041" y="4296747"/>
            <a:ext cx="2689761" cy="1193470"/>
          </a:xfrm>
          <a:prstGeom prst="rect">
            <a:avLst/>
          </a:prstGeom>
          <a:solidFill>
            <a:srgbClr val="EBEBF5"/>
          </a:solidFill>
          <a:ln w="9525">
            <a:solidFill>
              <a:srgbClr val="000000"/>
            </a:solidFill>
          </a:ln>
        </p:spPr>
        <p:txBody>
          <a:bodyPr vert="horz" wrap="square" lIns="0" tIns="45169" rIns="0" bIns="0" rtlCol="0">
            <a:spAutoFit/>
          </a:bodyPr>
          <a:lstStyle/>
          <a:p>
            <a:pPr algn="ctr">
              <a:spcBef>
                <a:spcPts val="356"/>
              </a:spcBef>
            </a:pPr>
            <a:r>
              <a:rPr sz="1803" spc="-10" dirty="0">
                <a:latin typeface="Arial"/>
                <a:cs typeface="Arial"/>
              </a:rPr>
              <a:t>ENSEMBLISTES</a:t>
            </a:r>
            <a:endParaRPr sz="1803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854">
              <a:latin typeface="Arial"/>
              <a:cs typeface="Arial"/>
            </a:endParaRPr>
          </a:p>
          <a:p>
            <a:pPr marL="369636" marR="364546" algn="ctr"/>
            <a:r>
              <a:rPr sz="1803" dirty="0">
                <a:solidFill>
                  <a:srgbClr val="1818FF"/>
                </a:solidFill>
                <a:latin typeface="Arial"/>
                <a:cs typeface="Arial"/>
              </a:rPr>
              <a:t>Basés</a:t>
            </a:r>
            <a:r>
              <a:rPr sz="1803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dirty="0">
                <a:solidFill>
                  <a:srgbClr val="1818FF"/>
                </a:solidFill>
                <a:latin typeface="Arial"/>
                <a:cs typeface="Arial"/>
              </a:rPr>
              <a:t>sur</a:t>
            </a:r>
            <a:r>
              <a:rPr sz="1803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spc="-10" dirty="0">
                <a:solidFill>
                  <a:srgbClr val="1818FF"/>
                </a:solidFill>
                <a:latin typeface="Arial"/>
                <a:cs typeface="Arial"/>
              </a:rPr>
              <a:t>l’algèbre relationnelle</a:t>
            </a:r>
            <a:endParaRPr sz="180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3572" y="4260867"/>
            <a:ext cx="2530080" cy="1192834"/>
          </a:xfrm>
          <a:prstGeom prst="rect">
            <a:avLst/>
          </a:prstGeom>
          <a:solidFill>
            <a:srgbClr val="EBEBF5"/>
          </a:solidFill>
          <a:ln w="9525">
            <a:solidFill>
              <a:srgbClr val="000000"/>
            </a:solidFill>
          </a:ln>
        </p:spPr>
        <p:txBody>
          <a:bodyPr vert="horz" wrap="square" lIns="0" tIns="43896" rIns="0" bIns="0" rtlCol="0">
            <a:spAutoFit/>
          </a:bodyPr>
          <a:lstStyle/>
          <a:p>
            <a:pPr algn="ctr">
              <a:spcBef>
                <a:spcPts val="346"/>
              </a:spcBef>
            </a:pPr>
            <a:r>
              <a:rPr sz="1803" spc="-10" dirty="0">
                <a:latin typeface="Arial"/>
                <a:cs typeface="Arial"/>
              </a:rPr>
              <a:t>PREDICATIFS</a:t>
            </a:r>
            <a:endParaRPr sz="1803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854">
              <a:latin typeface="Arial"/>
              <a:cs typeface="Arial"/>
            </a:endParaRPr>
          </a:p>
          <a:p>
            <a:pPr marL="309833" marR="302198" algn="ctr"/>
            <a:r>
              <a:rPr sz="1803" dirty="0">
                <a:solidFill>
                  <a:srgbClr val="1818FF"/>
                </a:solidFill>
                <a:latin typeface="Arial"/>
                <a:cs typeface="Arial"/>
              </a:rPr>
              <a:t>Basés</a:t>
            </a:r>
            <a:r>
              <a:rPr sz="1803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dirty="0">
                <a:solidFill>
                  <a:srgbClr val="1818FF"/>
                </a:solidFill>
                <a:latin typeface="Arial"/>
                <a:cs typeface="Arial"/>
              </a:rPr>
              <a:t>sur</a:t>
            </a:r>
            <a:r>
              <a:rPr sz="1803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dirty="0">
                <a:solidFill>
                  <a:srgbClr val="1818FF"/>
                </a:solidFill>
                <a:latin typeface="Arial"/>
                <a:cs typeface="Arial"/>
              </a:rPr>
              <a:t>le</a:t>
            </a:r>
            <a:r>
              <a:rPr sz="1803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spc="-10" dirty="0">
                <a:solidFill>
                  <a:srgbClr val="1818FF"/>
                </a:solidFill>
                <a:latin typeface="Arial"/>
                <a:cs typeface="Arial"/>
              </a:rPr>
              <a:t>calcul </a:t>
            </a:r>
            <a:r>
              <a:rPr sz="1803" dirty="0">
                <a:solidFill>
                  <a:srgbClr val="1818FF"/>
                </a:solidFill>
                <a:latin typeface="Arial"/>
                <a:cs typeface="Arial"/>
              </a:rPr>
              <a:t>des</a:t>
            </a:r>
            <a:r>
              <a:rPr sz="1803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spc="-10" dirty="0">
                <a:solidFill>
                  <a:srgbClr val="1818FF"/>
                </a:solidFill>
                <a:latin typeface="Arial"/>
                <a:cs typeface="Arial"/>
              </a:rPr>
              <a:t>prédicats</a:t>
            </a:r>
            <a:endParaRPr sz="1803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0101" y="3129486"/>
            <a:ext cx="4936742" cy="1156572"/>
          </a:xfrm>
          <a:custGeom>
            <a:avLst/>
            <a:gdLst/>
            <a:ahLst/>
            <a:cxnLst/>
            <a:rect l="l" t="t" r="r" b="b"/>
            <a:pathLst>
              <a:path w="4927600" h="1154429">
                <a:moveTo>
                  <a:pt x="1144524" y="5334"/>
                </a:moveTo>
                <a:lnTo>
                  <a:pt x="1143000" y="1524"/>
                </a:lnTo>
                <a:lnTo>
                  <a:pt x="1139952" y="0"/>
                </a:lnTo>
                <a:lnTo>
                  <a:pt x="1136142" y="1524"/>
                </a:lnTo>
                <a:lnTo>
                  <a:pt x="15989" y="1130719"/>
                </a:lnTo>
                <a:lnTo>
                  <a:pt x="33528" y="1062990"/>
                </a:lnTo>
                <a:lnTo>
                  <a:pt x="32766" y="1059942"/>
                </a:lnTo>
                <a:lnTo>
                  <a:pt x="29718" y="1057656"/>
                </a:lnTo>
                <a:lnTo>
                  <a:pt x="26670" y="1057656"/>
                </a:lnTo>
                <a:lnTo>
                  <a:pt x="24384" y="1060704"/>
                </a:lnTo>
                <a:lnTo>
                  <a:pt x="0" y="1154430"/>
                </a:lnTo>
                <a:lnTo>
                  <a:pt x="2286" y="1153820"/>
                </a:lnTo>
                <a:lnTo>
                  <a:pt x="92964" y="1129284"/>
                </a:lnTo>
                <a:lnTo>
                  <a:pt x="96012" y="1126998"/>
                </a:lnTo>
                <a:lnTo>
                  <a:pt x="96774" y="1123188"/>
                </a:lnTo>
                <a:lnTo>
                  <a:pt x="94488" y="1120140"/>
                </a:lnTo>
                <a:lnTo>
                  <a:pt x="90678" y="1120140"/>
                </a:lnTo>
                <a:lnTo>
                  <a:pt x="21844" y="1138580"/>
                </a:lnTo>
                <a:lnTo>
                  <a:pt x="1143000" y="8382"/>
                </a:lnTo>
                <a:lnTo>
                  <a:pt x="1144524" y="5334"/>
                </a:lnTo>
                <a:close/>
              </a:path>
              <a:path w="4927600" h="1154429">
                <a:moveTo>
                  <a:pt x="4927079" y="1117854"/>
                </a:moveTo>
                <a:lnTo>
                  <a:pt x="4898136" y="1026414"/>
                </a:lnTo>
                <a:lnTo>
                  <a:pt x="4895850" y="1023366"/>
                </a:lnTo>
                <a:lnTo>
                  <a:pt x="4892802" y="1022604"/>
                </a:lnTo>
                <a:lnTo>
                  <a:pt x="4889754" y="1024890"/>
                </a:lnTo>
                <a:lnTo>
                  <a:pt x="4888979" y="1028700"/>
                </a:lnTo>
                <a:lnTo>
                  <a:pt x="4910175" y="1095921"/>
                </a:lnTo>
                <a:lnTo>
                  <a:pt x="3719309" y="1524"/>
                </a:lnTo>
                <a:lnTo>
                  <a:pt x="3716274" y="0"/>
                </a:lnTo>
                <a:lnTo>
                  <a:pt x="3712464" y="1524"/>
                </a:lnTo>
                <a:lnTo>
                  <a:pt x="3711702" y="5334"/>
                </a:lnTo>
                <a:lnTo>
                  <a:pt x="3713226" y="8382"/>
                </a:lnTo>
                <a:lnTo>
                  <a:pt x="4902987" y="1103210"/>
                </a:lnTo>
                <a:lnTo>
                  <a:pt x="4834890" y="1088136"/>
                </a:lnTo>
                <a:lnTo>
                  <a:pt x="4831080" y="1088898"/>
                </a:lnTo>
                <a:lnTo>
                  <a:pt x="4828781" y="1091946"/>
                </a:lnTo>
                <a:lnTo>
                  <a:pt x="4829556" y="1095756"/>
                </a:lnTo>
                <a:lnTo>
                  <a:pt x="4832604" y="1097280"/>
                </a:lnTo>
                <a:lnTo>
                  <a:pt x="4916373" y="1115529"/>
                </a:lnTo>
                <a:lnTo>
                  <a:pt x="4918430" y="1115974"/>
                </a:lnTo>
                <a:lnTo>
                  <a:pt x="4924806" y="1117371"/>
                </a:lnTo>
                <a:lnTo>
                  <a:pt x="4927079" y="1117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0" name="object 10"/>
          <p:cNvSpPr/>
          <p:nvPr/>
        </p:nvSpPr>
        <p:spPr>
          <a:xfrm>
            <a:off x="2097378" y="5635011"/>
            <a:ext cx="262742" cy="435146"/>
          </a:xfrm>
          <a:custGeom>
            <a:avLst/>
            <a:gdLst/>
            <a:ahLst/>
            <a:cxnLst/>
            <a:rect l="l" t="t" r="r" b="b"/>
            <a:pathLst>
              <a:path w="262255" h="434339">
                <a:moveTo>
                  <a:pt x="262128" y="0"/>
                </a:moveTo>
                <a:lnTo>
                  <a:pt x="211109" y="1619"/>
                </a:lnTo>
                <a:lnTo>
                  <a:pt x="169449" y="6096"/>
                </a:lnTo>
                <a:lnTo>
                  <a:pt x="141362" y="12858"/>
                </a:lnTo>
                <a:lnTo>
                  <a:pt x="131064" y="21336"/>
                </a:lnTo>
                <a:lnTo>
                  <a:pt x="131064" y="195072"/>
                </a:lnTo>
                <a:lnTo>
                  <a:pt x="120765" y="203668"/>
                </a:lnTo>
                <a:lnTo>
                  <a:pt x="92678" y="210693"/>
                </a:lnTo>
                <a:lnTo>
                  <a:pt x="51018" y="215431"/>
                </a:lnTo>
                <a:lnTo>
                  <a:pt x="0" y="217170"/>
                </a:lnTo>
                <a:lnTo>
                  <a:pt x="51018" y="218908"/>
                </a:lnTo>
                <a:lnTo>
                  <a:pt x="92678" y="223647"/>
                </a:lnTo>
                <a:lnTo>
                  <a:pt x="120765" y="230671"/>
                </a:lnTo>
                <a:lnTo>
                  <a:pt x="131064" y="239268"/>
                </a:lnTo>
                <a:lnTo>
                  <a:pt x="131064" y="413003"/>
                </a:lnTo>
                <a:lnTo>
                  <a:pt x="141362" y="421481"/>
                </a:lnTo>
                <a:lnTo>
                  <a:pt x="169449" y="428244"/>
                </a:lnTo>
                <a:lnTo>
                  <a:pt x="211109" y="432720"/>
                </a:lnTo>
                <a:lnTo>
                  <a:pt x="262128" y="43433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1" name="object 11"/>
          <p:cNvSpPr/>
          <p:nvPr/>
        </p:nvSpPr>
        <p:spPr>
          <a:xfrm>
            <a:off x="5208289" y="5635011"/>
            <a:ext cx="343536" cy="435146"/>
          </a:xfrm>
          <a:custGeom>
            <a:avLst/>
            <a:gdLst/>
            <a:ahLst/>
            <a:cxnLst/>
            <a:rect l="l" t="t" r="r" b="b"/>
            <a:pathLst>
              <a:path w="342900" h="434339">
                <a:moveTo>
                  <a:pt x="0" y="0"/>
                </a:moveTo>
                <a:lnTo>
                  <a:pt x="66972" y="2155"/>
                </a:lnTo>
                <a:lnTo>
                  <a:pt x="121443" y="8096"/>
                </a:lnTo>
                <a:lnTo>
                  <a:pt x="158055" y="17037"/>
                </a:lnTo>
                <a:lnTo>
                  <a:pt x="171450" y="28194"/>
                </a:lnTo>
                <a:lnTo>
                  <a:pt x="171450" y="188213"/>
                </a:lnTo>
                <a:lnTo>
                  <a:pt x="184951" y="199489"/>
                </a:lnTo>
                <a:lnTo>
                  <a:pt x="221742" y="208692"/>
                </a:lnTo>
                <a:lnTo>
                  <a:pt x="276248" y="214895"/>
                </a:lnTo>
                <a:lnTo>
                  <a:pt x="342900" y="217170"/>
                </a:lnTo>
                <a:lnTo>
                  <a:pt x="276248" y="219432"/>
                </a:lnTo>
                <a:lnTo>
                  <a:pt x="221741" y="225552"/>
                </a:lnTo>
                <a:lnTo>
                  <a:pt x="184951" y="234529"/>
                </a:lnTo>
                <a:lnTo>
                  <a:pt x="171450" y="245363"/>
                </a:lnTo>
                <a:lnTo>
                  <a:pt x="171450" y="406146"/>
                </a:lnTo>
                <a:lnTo>
                  <a:pt x="158055" y="417302"/>
                </a:lnTo>
                <a:lnTo>
                  <a:pt x="121443" y="426243"/>
                </a:lnTo>
                <a:lnTo>
                  <a:pt x="66972" y="432184"/>
                </a:lnTo>
                <a:lnTo>
                  <a:pt x="0" y="43433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2" name="object 12"/>
          <p:cNvSpPr txBox="1"/>
          <p:nvPr/>
        </p:nvSpPr>
        <p:spPr>
          <a:xfrm>
            <a:off x="2418260" y="5647479"/>
            <a:ext cx="2773737" cy="57510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528688" marR="5090" indent="-516600">
              <a:spcBef>
                <a:spcPts val="100"/>
              </a:spcBef>
            </a:pPr>
            <a:r>
              <a:rPr sz="1803" dirty="0">
                <a:solidFill>
                  <a:srgbClr val="C00000"/>
                </a:solidFill>
                <a:latin typeface="Arial"/>
                <a:cs typeface="Arial"/>
              </a:rPr>
              <a:t>SQL</a:t>
            </a:r>
            <a:r>
              <a:rPr sz="1803" dirty="0">
                <a:latin typeface="Arial"/>
                <a:cs typeface="Arial"/>
              </a:rPr>
              <a:t>:</a:t>
            </a:r>
            <a:r>
              <a:rPr sz="1803" spc="-30" dirty="0">
                <a:latin typeface="Arial"/>
                <a:cs typeface="Arial"/>
              </a:rPr>
              <a:t> </a:t>
            </a:r>
            <a:r>
              <a:rPr sz="1803" dirty="0">
                <a:latin typeface="Arial"/>
                <a:cs typeface="Arial"/>
              </a:rPr>
              <a:t>standard</a:t>
            </a:r>
            <a:r>
              <a:rPr sz="1803" spc="-30" dirty="0">
                <a:latin typeface="Arial"/>
                <a:cs typeface="Arial"/>
              </a:rPr>
              <a:t> </a:t>
            </a:r>
            <a:r>
              <a:rPr sz="1803" dirty="0">
                <a:latin typeface="Arial"/>
                <a:cs typeface="Arial"/>
              </a:rPr>
              <a:t>d’accès</a:t>
            </a:r>
            <a:r>
              <a:rPr sz="1803" spc="-30" dirty="0">
                <a:latin typeface="Arial"/>
                <a:cs typeface="Arial"/>
              </a:rPr>
              <a:t> </a:t>
            </a:r>
            <a:r>
              <a:rPr sz="1803" spc="-25" dirty="0">
                <a:latin typeface="Arial"/>
                <a:cs typeface="Arial"/>
              </a:rPr>
              <a:t>aux </a:t>
            </a:r>
            <a:r>
              <a:rPr sz="1803" dirty="0">
                <a:latin typeface="Arial"/>
                <a:cs typeface="Arial"/>
              </a:rPr>
              <a:t>BDR,</a:t>
            </a:r>
            <a:r>
              <a:rPr sz="1803" spc="-35" dirty="0">
                <a:latin typeface="Arial"/>
                <a:cs typeface="Arial"/>
              </a:rPr>
              <a:t> </a:t>
            </a:r>
            <a:r>
              <a:rPr sz="1803" dirty="0">
                <a:latin typeface="Arial"/>
                <a:cs typeface="Arial"/>
              </a:rPr>
              <a:t>norme</a:t>
            </a:r>
            <a:r>
              <a:rPr sz="1803" spc="-20" dirty="0">
                <a:latin typeface="Arial"/>
                <a:cs typeface="Arial"/>
              </a:rPr>
              <a:t> </a:t>
            </a:r>
            <a:r>
              <a:rPr sz="1803" spc="-25" dirty="0">
                <a:latin typeface="Arial"/>
                <a:cs typeface="Arial"/>
              </a:rPr>
              <a:t>ISO</a:t>
            </a:r>
            <a:endParaRPr sz="1803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95463" y="5583862"/>
            <a:ext cx="262742" cy="436417"/>
          </a:xfrm>
          <a:custGeom>
            <a:avLst/>
            <a:gdLst/>
            <a:ahLst/>
            <a:cxnLst/>
            <a:rect l="l" t="t" r="r" b="b"/>
            <a:pathLst>
              <a:path w="262254" h="435610">
                <a:moveTo>
                  <a:pt x="262127" y="0"/>
                </a:moveTo>
                <a:lnTo>
                  <a:pt x="211109" y="1726"/>
                </a:lnTo>
                <a:lnTo>
                  <a:pt x="169449" y="6381"/>
                </a:lnTo>
                <a:lnTo>
                  <a:pt x="141362" y="13180"/>
                </a:lnTo>
                <a:lnTo>
                  <a:pt x="131064" y="21336"/>
                </a:lnTo>
                <a:lnTo>
                  <a:pt x="131064" y="195833"/>
                </a:lnTo>
                <a:lnTo>
                  <a:pt x="120765" y="204311"/>
                </a:lnTo>
                <a:lnTo>
                  <a:pt x="92678" y="211074"/>
                </a:lnTo>
                <a:lnTo>
                  <a:pt x="51018" y="215550"/>
                </a:lnTo>
                <a:lnTo>
                  <a:pt x="0" y="217169"/>
                </a:lnTo>
                <a:lnTo>
                  <a:pt x="51018" y="218908"/>
                </a:lnTo>
                <a:lnTo>
                  <a:pt x="92678" y="223647"/>
                </a:lnTo>
                <a:lnTo>
                  <a:pt x="120765" y="230671"/>
                </a:lnTo>
                <a:lnTo>
                  <a:pt x="131064" y="239267"/>
                </a:lnTo>
                <a:lnTo>
                  <a:pt x="131064" y="413003"/>
                </a:lnTo>
                <a:lnTo>
                  <a:pt x="141362" y="421600"/>
                </a:lnTo>
                <a:lnTo>
                  <a:pt x="169449" y="428625"/>
                </a:lnTo>
                <a:lnTo>
                  <a:pt x="211109" y="433363"/>
                </a:lnTo>
                <a:lnTo>
                  <a:pt x="262127" y="43510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4" name="object 14"/>
          <p:cNvSpPr/>
          <p:nvPr/>
        </p:nvSpPr>
        <p:spPr>
          <a:xfrm>
            <a:off x="9955946" y="5554852"/>
            <a:ext cx="343536" cy="436417"/>
          </a:xfrm>
          <a:custGeom>
            <a:avLst/>
            <a:gdLst/>
            <a:ahLst/>
            <a:cxnLst/>
            <a:rect l="l" t="t" r="r" b="b"/>
            <a:pathLst>
              <a:path w="342900" h="435610">
                <a:moveTo>
                  <a:pt x="0" y="0"/>
                </a:moveTo>
                <a:lnTo>
                  <a:pt x="66656" y="2274"/>
                </a:lnTo>
                <a:lnTo>
                  <a:pt x="121162" y="8477"/>
                </a:lnTo>
                <a:lnTo>
                  <a:pt x="157950" y="17680"/>
                </a:lnTo>
                <a:lnTo>
                  <a:pt x="171450" y="28956"/>
                </a:lnTo>
                <a:lnTo>
                  <a:pt x="171450" y="188975"/>
                </a:lnTo>
                <a:lnTo>
                  <a:pt x="184953" y="200251"/>
                </a:lnTo>
                <a:lnTo>
                  <a:pt x="221746" y="209454"/>
                </a:lnTo>
                <a:lnTo>
                  <a:pt x="276254" y="215657"/>
                </a:lnTo>
                <a:lnTo>
                  <a:pt x="342900" y="217932"/>
                </a:lnTo>
                <a:lnTo>
                  <a:pt x="276254" y="220194"/>
                </a:lnTo>
                <a:lnTo>
                  <a:pt x="221746" y="226314"/>
                </a:lnTo>
                <a:lnTo>
                  <a:pt x="184953" y="235291"/>
                </a:lnTo>
                <a:lnTo>
                  <a:pt x="171450" y="246125"/>
                </a:lnTo>
                <a:lnTo>
                  <a:pt x="171450" y="406908"/>
                </a:lnTo>
                <a:lnTo>
                  <a:pt x="157950" y="417742"/>
                </a:lnTo>
                <a:lnTo>
                  <a:pt x="121162" y="426719"/>
                </a:lnTo>
                <a:lnTo>
                  <a:pt x="66656" y="432839"/>
                </a:lnTo>
                <a:lnTo>
                  <a:pt x="0" y="43510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15" name="object 15"/>
          <p:cNvSpPr txBox="1"/>
          <p:nvPr/>
        </p:nvSpPr>
        <p:spPr>
          <a:xfrm>
            <a:off x="7685052" y="5596331"/>
            <a:ext cx="2201176" cy="57510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552863" marR="5090" indent="-540776">
              <a:spcBef>
                <a:spcPts val="100"/>
              </a:spcBef>
            </a:pPr>
            <a:r>
              <a:rPr sz="1803" dirty="0">
                <a:solidFill>
                  <a:srgbClr val="C00000"/>
                </a:solidFill>
                <a:latin typeface="Arial"/>
                <a:cs typeface="Arial"/>
              </a:rPr>
              <a:t>QBE,</a:t>
            </a:r>
            <a:r>
              <a:rPr sz="1803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3" dirty="0">
                <a:solidFill>
                  <a:srgbClr val="C00000"/>
                </a:solidFill>
                <a:latin typeface="Arial"/>
                <a:cs typeface="Arial"/>
              </a:rPr>
              <a:t>ALPHA,</a:t>
            </a:r>
            <a:r>
              <a:rPr sz="1803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3" spc="-10" dirty="0">
                <a:solidFill>
                  <a:srgbClr val="C00000"/>
                </a:solidFill>
                <a:latin typeface="Arial"/>
                <a:cs typeface="Arial"/>
              </a:rPr>
              <a:t>QUEL, DATALOG</a:t>
            </a:r>
            <a:endParaRPr sz="180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14922"/>
            <a:r>
              <a:rPr lang="en-US" sz="5100" kern="1200" spc="-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6B9927E-ED1F-35BE-B957-003A1EBE0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24647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14922" algn="ctr"/>
            <a:r>
              <a:rPr lang="en-US" sz="5400" kern="1200" spc="-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9689"/>
              </p:ext>
            </p:extLst>
          </p:nvPr>
        </p:nvGraphicFramePr>
        <p:xfrm>
          <a:off x="887983" y="2139351"/>
          <a:ext cx="10416034" cy="416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937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8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Commandes</a:t>
                      </a:r>
                      <a:r>
                        <a:rPr sz="3800" spc="-145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800" spc="-25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SQL</a:t>
                      </a:r>
                      <a:endParaRPr sz="3800">
                        <a:latin typeface="Arial"/>
                        <a:cs typeface="Arial"/>
                      </a:endParaRPr>
                    </a:p>
                  </a:txBody>
                  <a:tcPr marL="0" marR="0" marT="4083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541">
                <a:tc rowSpan="2">
                  <a:txBody>
                    <a:bodyPr/>
                    <a:lstStyle/>
                    <a:p>
                      <a:pPr marL="442595" marR="98425" indent="-3384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Définition</a:t>
                      </a:r>
                      <a:r>
                        <a:rPr sz="2900" spc="-4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900" spc="-25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des </a:t>
                      </a:r>
                      <a:r>
                        <a:rPr sz="29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données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4305" marR="148590" indent="82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Manipulation </a:t>
                      </a:r>
                      <a:r>
                        <a:rPr sz="290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des </a:t>
                      </a:r>
                      <a:r>
                        <a:rPr sz="29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données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Contrôle des </a:t>
                      </a:r>
                      <a:r>
                        <a:rPr sz="29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données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2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775" marR="223520" indent="3810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Accès concurrents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175" marR="504190" indent="1187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solidFill>
                            <a:srgbClr val="00007C"/>
                          </a:solidFill>
                          <a:latin typeface="Arial"/>
                          <a:cs typeface="Arial"/>
                        </a:rPr>
                        <a:t>Droits d’accès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54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CREATE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SELECT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COMMIT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GRANT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4234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3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20">
                          <a:latin typeface="Arial"/>
                          <a:cs typeface="Arial"/>
                        </a:rPr>
                        <a:t>DROP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INSERT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ROLLBACK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REVOKE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3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ALTER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UPDATE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6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900" spc="-10">
                          <a:latin typeface="Arial"/>
                          <a:cs typeface="Arial"/>
                        </a:rPr>
                        <a:t>DELETE</a:t>
                      </a:r>
                      <a:endParaRPr sz="2900">
                        <a:latin typeface="Arial"/>
                        <a:cs typeface="Arial"/>
                      </a:endParaRPr>
                    </a:p>
                  </a:txBody>
                  <a:tcPr marL="0" marR="0" marT="234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24"/>
            <a:r>
              <a:rPr lang="en-US" sz="46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2438400"/>
            <a:ext cx="10515600" cy="373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6276" indent="-228600">
              <a:lnSpc>
                <a:spcPct val="90000"/>
              </a:lnSpc>
              <a:spcBef>
                <a:spcPts val="882"/>
              </a:spcBef>
              <a:buClr>
                <a:srgbClr val="00007C"/>
              </a:buClr>
              <a:buSzPct val="75000"/>
              <a:buFont typeface="Arial" panose="020B0604020202020204" pitchFamily="34" charset="0"/>
              <a:buChar char="•"/>
              <a:tabLst>
                <a:tab pos="356276" algn="l"/>
              </a:tabLst>
            </a:pPr>
            <a:r>
              <a:rPr lang="en-US" sz="2600" b="1" dirty="0"/>
              <a:t>Modes</a:t>
            </a:r>
            <a:r>
              <a:rPr lang="en-US" sz="2600" b="1" spc="-130" dirty="0"/>
              <a:t> </a:t>
            </a:r>
            <a:r>
              <a:rPr lang="en-US" sz="2600" b="1" spc="-10" dirty="0" err="1"/>
              <a:t>d’utilization</a:t>
            </a:r>
            <a:endParaRPr lang="en-US" sz="2600" b="1" spc="-10" dirty="0"/>
          </a:p>
          <a:p>
            <a:pPr marL="127676">
              <a:lnSpc>
                <a:spcPct val="90000"/>
              </a:lnSpc>
              <a:spcBef>
                <a:spcPts val="882"/>
              </a:spcBef>
              <a:buClr>
                <a:srgbClr val="00007C"/>
              </a:buClr>
              <a:buSzPct val="75000"/>
              <a:tabLst>
                <a:tab pos="356276" algn="l"/>
              </a:tabLst>
            </a:pPr>
            <a:endParaRPr lang="en-US" sz="2600" b="1" dirty="0"/>
          </a:p>
          <a:p>
            <a:pPr marL="757086" marR="6362" lvl="1" indent="-228600">
              <a:lnSpc>
                <a:spcPct val="90000"/>
              </a:lnSpc>
              <a:spcBef>
                <a:spcPts val="686"/>
              </a:spcBef>
              <a:buClr>
                <a:srgbClr val="9A9ACC"/>
              </a:buClr>
              <a:buSzPct val="78571"/>
              <a:buFont typeface="Arial" panose="020B0604020202020204" pitchFamily="34" charset="0"/>
              <a:buChar char="•"/>
              <a:tabLst>
                <a:tab pos="757086" algn="l"/>
              </a:tabLst>
            </a:pPr>
            <a:r>
              <a:rPr lang="en-US" sz="2600" b="1" dirty="0"/>
              <a:t>Mode</a:t>
            </a:r>
            <a:r>
              <a:rPr lang="en-US" sz="2600" b="1" spc="376" dirty="0"/>
              <a:t> </a:t>
            </a:r>
            <a:r>
              <a:rPr lang="en-US" sz="2600" b="1" dirty="0" err="1"/>
              <a:t>interactif</a:t>
            </a:r>
            <a:r>
              <a:rPr lang="en-US" sz="2600" b="1" spc="371" dirty="0"/>
              <a:t> </a:t>
            </a:r>
            <a:r>
              <a:rPr lang="en-US" sz="2600" b="1" dirty="0"/>
              <a:t>:</a:t>
            </a:r>
            <a:r>
              <a:rPr lang="en-US" sz="2600" b="1" spc="386" dirty="0"/>
              <a:t> </a:t>
            </a:r>
            <a:r>
              <a:rPr lang="en-US" sz="2600" dirty="0" err="1"/>
              <a:t>requête</a:t>
            </a:r>
            <a:r>
              <a:rPr lang="en-US" sz="2600" spc="386" dirty="0"/>
              <a:t> </a:t>
            </a:r>
            <a:r>
              <a:rPr lang="en-US" sz="2600" dirty="0" err="1"/>
              <a:t>introduite</a:t>
            </a:r>
            <a:r>
              <a:rPr lang="en-US" sz="2600" spc="386" dirty="0"/>
              <a:t> </a:t>
            </a:r>
            <a:r>
              <a:rPr lang="en-US" sz="2600" dirty="0" err="1"/>
              <a:t>à</a:t>
            </a:r>
            <a:r>
              <a:rPr lang="en-US" sz="2600" spc="386" dirty="0"/>
              <a:t> </a:t>
            </a:r>
            <a:r>
              <a:rPr lang="en-US" sz="2600" dirty="0" err="1"/>
              <a:t>partir</a:t>
            </a:r>
            <a:r>
              <a:rPr lang="en-US" sz="2600" spc="386" dirty="0"/>
              <a:t> </a:t>
            </a:r>
            <a:r>
              <a:rPr lang="en-US" sz="2600" spc="-20" dirty="0"/>
              <a:t>d’un </a:t>
            </a:r>
            <a:r>
              <a:rPr lang="en-US" sz="2600" dirty="0"/>
              <a:t>terminal</a:t>
            </a:r>
            <a:r>
              <a:rPr lang="en-US" sz="2600" spc="416" dirty="0"/>
              <a:t> =&gt;</a:t>
            </a:r>
            <a:r>
              <a:rPr lang="en-US" sz="2600" spc="516" dirty="0"/>
              <a:t> </a:t>
            </a:r>
            <a:r>
              <a:rPr lang="en-US" sz="2600" dirty="0"/>
              <a:t>le</a:t>
            </a:r>
            <a:r>
              <a:rPr lang="en-US" sz="2600" spc="435" dirty="0"/>
              <a:t> </a:t>
            </a:r>
            <a:r>
              <a:rPr lang="en-US" sz="2600" dirty="0" err="1"/>
              <a:t>résultat</a:t>
            </a:r>
            <a:r>
              <a:rPr lang="en-US" sz="2600" spc="435" dirty="0"/>
              <a:t> </a:t>
            </a:r>
            <a:r>
              <a:rPr lang="en-US" sz="2600" dirty="0"/>
              <a:t>de</a:t>
            </a:r>
            <a:r>
              <a:rPr lang="en-US" sz="2600" spc="435" dirty="0"/>
              <a:t> </a:t>
            </a:r>
            <a:r>
              <a:rPr lang="en-US" sz="2600" dirty="0" err="1"/>
              <a:t>l’exécution</a:t>
            </a:r>
            <a:r>
              <a:rPr lang="en-US" sz="2600" spc="435" dirty="0"/>
              <a:t> </a:t>
            </a:r>
            <a:r>
              <a:rPr lang="en-US" sz="2600" dirty="0" err="1"/>
              <a:t>apparaît</a:t>
            </a:r>
            <a:r>
              <a:rPr lang="en-US" sz="2600" spc="435" dirty="0"/>
              <a:t> </a:t>
            </a:r>
            <a:r>
              <a:rPr lang="en-US" sz="2600" spc="-50" dirty="0" err="1"/>
              <a:t>à</a:t>
            </a:r>
            <a:r>
              <a:rPr lang="en-US" sz="2600" spc="-50" dirty="0"/>
              <a:t> </a:t>
            </a:r>
            <a:r>
              <a:rPr lang="en-US" sz="2600" spc="-10" dirty="0" err="1"/>
              <a:t>l’écran</a:t>
            </a:r>
            <a:r>
              <a:rPr lang="en-US" sz="2600" spc="-10" dirty="0"/>
              <a:t>.</a:t>
            </a:r>
          </a:p>
          <a:p>
            <a:pPr marL="528486" marR="6362" lvl="1">
              <a:lnSpc>
                <a:spcPct val="90000"/>
              </a:lnSpc>
              <a:spcBef>
                <a:spcPts val="686"/>
              </a:spcBef>
              <a:buClr>
                <a:srgbClr val="9A9ACC"/>
              </a:buClr>
              <a:buSzPct val="78571"/>
              <a:tabLst>
                <a:tab pos="757086" algn="l"/>
              </a:tabLst>
            </a:pPr>
            <a:endParaRPr lang="en-US" sz="2600" dirty="0"/>
          </a:p>
          <a:p>
            <a:pPr marL="756450" marR="5090" lvl="1" indent="-228600">
              <a:lnSpc>
                <a:spcPct val="90000"/>
              </a:lnSpc>
              <a:spcBef>
                <a:spcPts val="681"/>
              </a:spcBef>
              <a:buClr>
                <a:srgbClr val="9A9ACC"/>
              </a:buClr>
              <a:buSzPct val="78571"/>
              <a:buFont typeface="Arial" panose="020B0604020202020204" pitchFamily="34" charset="0"/>
              <a:buChar char="•"/>
              <a:tabLst>
                <a:tab pos="757086" algn="l"/>
              </a:tabLst>
            </a:pPr>
            <a:r>
              <a:rPr lang="en-US" sz="2600" b="1" dirty="0"/>
              <a:t>Mode</a:t>
            </a:r>
            <a:r>
              <a:rPr lang="en-US" sz="2600" b="1" spc="651" dirty="0"/>
              <a:t>  </a:t>
            </a:r>
            <a:r>
              <a:rPr lang="en-US" sz="2600" b="1" dirty="0" err="1"/>
              <a:t>intégré</a:t>
            </a:r>
            <a:r>
              <a:rPr lang="en-US" sz="2600" b="1" spc="656" dirty="0"/>
              <a:t>  </a:t>
            </a:r>
            <a:r>
              <a:rPr lang="en-US" sz="2600" b="1" dirty="0"/>
              <a:t>:</a:t>
            </a:r>
            <a:r>
              <a:rPr lang="en-US" sz="2600" b="1" spc="656" dirty="0"/>
              <a:t>  </a:t>
            </a:r>
            <a:r>
              <a:rPr lang="en-US" sz="2600" dirty="0" err="1"/>
              <a:t>requête</a:t>
            </a:r>
            <a:r>
              <a:rPr lang="en-US" sz="2600" spc="651" dirty="0"/>
              <a:t>  </a:t>
            </a:r>
            <a:r>
              <a:rPr lang="en-US" sz="2600" dirty="0" err="1"/>
              <a:t>envoyée</a:t>
            </a:r>
            <a:r>
              <a:rPr lang="en-US" sz="2600" spc="651" dirty="0"/>
              <a:t>  </a:t>
            </a:r>
            <a:r>
              <a:rPr lang="en-US" sz="2600" dirty="0"/>
              <a:t>par</a:t>
            </a:r>
            <a:r>
              <a:rPr lang="en-US" sz="2600" spc="651" dirty="0"/>
              <a:t>  </a:t>
            </a:r>
            <a:r>
              <a:rPr lang="en-US" sz="2600" spc="-25" dirty="0"/>
              <a:t>un </a:t>
            </a:r>
            <a:r>
              <a:rPr lang="en-US" sz="2600" dirty="0" err="1"/>
              <a:t>programme</a:t>
            </a:r>
            <a:r>
              <a:rPr lang="en-US" sz="2600" spc="195" dirty="0"/>
              <a:t>  </a:t>
            </a:r>
            <a:r>
              <a:rPr lang="en-US" sz="2600" dirty="0"/>
              <a:t>de</a:t>
            </a:r>
            <a:r>
              <a:rPr lang="en-US" sz="2600" spc="200" dirty="0"/>
              <a:t>  </a:t>
            </a:r>
            <a:r>
              <a:rPr lang="en-US" sz="2600" dirty="0"/>
              <a:t>haut</a:t>
            </a:r>
            <a:r>
              <a:rPr lang="en-US" sz="2600" spc="200" dirty="0"/>
              <a:t>  </a:t>
            </a:r>
            <a:r>
              <a:rPr lang="en-US" sz="2600" dirty="0" err="1"/>
              <a:t>niveau</a:t>
            </a:r>
            <a:r>
              <a:rPr lang="en-US" sz="2600" spc="195" dirty="0"/>
              <a:t>  </a:t>
            </a:r>
            <a:r>
              <a:rPr lang="en-US" sz="2600" dirty="0"/>
              <a:t>au</a:t>
            </a:r>
            <a:r>
              <a:rPr lang="en-US" sz="2600" spc="200" dirty="0"/>
              <a:t>  </a:t>
            </a:r>
            <a:r>
              <a:rPr lang="en-US" sz="2600" dirty="0"/>
              <a:t>SGBD</a:t>
            </a:r>
            <a:r>
              <a:rPr lang="en-US" sz="2600" spc="204" dirty="0"/>
              <a:t>  =&gt;</a:t>
            </a:r>
            <a:r>
              <a:rPr lang="en-US" sz="2600" spc="271" dirty="0"/>
              <a:t>  </a:t>
            </a:r>
            <a:r>
              <a:rPr lang="en-US" sz="2600" spc="-25" dirty="0"/>
              <a:t>le </a:t>
            </a:r>
            <a:r>
              <a:rPr lang="en-US" sz="2600" dirty="0" err="1"/>
              <a:t>résultat</a:t>
            </a:r>
            <a:r>
              <a:rPr lang="en-US" sz="2600" spc="456" dirty="0"/>
              <a:t> </a:t>
            </a:r>
            <a:r>
              <a:rPr lang="en-US" sz="2600" dirty="0" err="1"/>
              <a:t>est</a:t>
            </a:r>
            <a:r>
              <a:rPr lang="en-US" sz="2600" spc="456" dirty="0"/>
              <a:t> </a:t>
            </a:r>
            <a:r>
              <a:rPr lang="en-US" sz="2600" dirty="0" err="1"/>
              <a:t>rangé</a:t>
            </a:r>
            <a:r>
              <a:rPr lang="en-US" sz="2600" spc="451" dirty="0"/>
              <a:t> </a:t>
            </a:r>
            <a:r>
              <a:rPr lang="en-US" sz="2600" dirty="0"/>
              <a:t>par</a:t>
            </a:r>
            <a:r>
              <a:rPr lang="en-US" sz="2600" spc="456" dirty="0"/>
              <a:t> </a:t>
            </a:r>
            <a:r>
              <a:rPr lang="en-US" sz="2600" dirty="0"/>
              <a:t>le</a:t>
            </a:r>
            <a:r>
              <a:rPr lang="en-US" sz="2600" spc="456" dirty="0"/>
              <a:t> </a:t>
            </a:r>
            <a:r>
              <a:rPr lang="en-US" sz="2600" dirty="0"/>
              <a:t>SGBD,</a:t>
            </a:r>
            <a:r>
              <a:rPr lang="en-US" sz="2600" spc="456" dirty="0"/>
              <a:t> </a:t>
            </a:r>
            <a:r>
              <a:rPr lang="en-US" sz="2600" dirty="0" err="1"/>
              <a:t>ligne</a:t>
            </a:r>
            <a:r>
              <a:rPr lang="en-US" sz="2600" spc="456" dirty="0"/>
              <a:t> </a:t>
            </a:r>
            <a:r>
              <a:rPr lang="en-US" sz="2600" dirty="0"/>
              <a:t>par</a:t>
            </a:r>
            <a:r>
              <a:rPr lang="en-US" sz="2600" spc="456" dirty="0"/>
              <a:t> </a:t>
            </a:r>
            <a:r>
              <a:rPr lang="en-US" sz="2600" spc="-10" dirty="0" err="1"/>
              <a:t>ligne</a:t>
            </a:r>
            <a:r>
              <a:rPr lang="en-US" sz="2600" spc="-10" dirty="0"/>
              <a:t> </a:t>
            </a:r>
            <a:r>
              <a:rPr lang="en-US" sz="2600" dirty="0"/>
              <a:t>dans des variables du </a:t>
            </a:r>
            <a:r>
              <a:rPr lang="en-US" sz="2600" spc="-10" dirty="0" err="1"/>
              <a:t>programme</a:t>
            </a:r>
            <a:r>
              <a:rPr lang="en-US" sz="2600" spc="-10" dirty="0"/>
              <a:t>.</a:t>
            </a:r>
            <a:endParaRPr lang="en-US" sz="2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14922"/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Importance</a:t>
            </a:r>
            <a:r>
              <a:rPr lang="en-US" sz="5600" kern="1200" spc="-13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sz="5600" kern="1200" spc="-13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25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A64891D-BFC6-BF72-7433-688CA2AC33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6337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0805"/>
            <a:ext cx="10535109" cy="938018"/>
          </a:xfrm>
          <a:prstGeom prst="rect">
            <a:avLst/>
          </a:prstGeom>
        </p:spPr>
        <p:txBody>
          <a:bodyPr vert="horz" wrap="square" lIns="0" tIns="257142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Importance</a:t>
            </a:r>
            <a:r>
              <a:rPr spc="-130" dirty="0"/>
              <a:t> </a:t>
            </a:r>
            <a:r>
              <a:rPr dirty="0"/>
              <a:t>de</a:t>
            </a:r>
            <a:r>
              <a:rPr spc="-130" dirty="0"/>
              <a:t> </a:t>
            </a:r>
            <a:r>
              <a:rPr spc="-25" dirty="0"/>
              <a:t>SQL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23151" y="2446041"/>
            <a:ext cx="1841736" cy="475225"/>
            <a:chOff x="693623" y="2441511"/>
            <a:chExt cx="1838325" cy="474345"/>
          </a:xfrm>
        </p:grpSpPr>
        <p:sp>
          <p:nvSpPr>
            <p:cNvPr id="4" name="object 4"/>
            <p:cNvSpPr/>
            <p:nvPr/>
          </p:nvSpPr>
          <p:spPr>
            <a:xfrm>
              <a:off x="698385" y="2446273"/>
              <a:ext cx="1828800" cy="464820"/>
            </a:xfrm>
            <a:custGeom>
              <a:avLst/>
              <a:gdLst/>
              <a:ahLst/>
              <a:cxnLst/>
              <a:rect l="l" t="t" r="r" b="b"/>
              <a:pathLst>
                <a:path w="1828800" h="464819">
                  <a:moveTo>
                    <a:pt x="1828799" y="387095"/>
                  </a:moveTo>
                  <a:lnTo>
                    <a:pt x="1828799" y="76961"/>
                  </a:lnTo>
                  <a:lnTo>
                    <a:pt x="1822775" y="46934"/>
                  </a:lnTo>
                  <a:lnTo>
                    <a:pt x="1806320" y="22478"/>
                  </a:lnTo>
                  <a:lnTo>
                    <a:pt x="1781865" y="6024"/>
                  </a:lnTo>
                  <a:lnTo>
                    <a:pt x="1751838" y="0"/>
                  </a:lnTo>
                  <a:lnTo>
                    <a:pt x="77724" y="0"/>
                  </a:lnTo>
                  <a:lnTo>
                    <a:pt x="47577" y="6024"/>
                  </a:lnTo>
                  <a:lnTo>
                    <a:pt x="22859" y="22479"/>
                  </a:lnTo>
                  <a:lnTo>
                    <a:pt x="6143" y="46934"/>
                  </a:lnTo>
                  <a:lnTo>
                    <a:pt x="0" y="76962"/>
                  </a:lnTo>
                  <a:lnTo>
                    <a:pt x="0" y="387095"/>
                  </a:lnTo>
                  <a:lnTo>
                    <a:pt x="6143" y="417564"/>
                  </a:lnTo>
                  <a:lnTo>
                    <a:pt x="22859" y="442245"/>
                  </a:lnTo>
                  <a:lnTo>
                    <a:pt x="47577" y="458783"/>
                  </a:lnTo>
                  <a:lnTo>
                    <a:pt x="77724" y="464820"/>
                  </a:lnTo>
                  <a:lnTo>
                    <a:pt x="1751838" y="464820"/>
                  </a:lnTo>
                  <a:lnTo>
                    <a:pt x="1781865" y="458783"/>
                  </a:lnTo>
                  <a:lnTo>
                    <a:pt x="1806321" y="442245"/>
                  </a:lnTo>
                  <a:lnTo>
                    <a:pt x="1822775" y="417564"/>
                  </a:lnTo>
                  <a:lnTo>
                    <a:pt x="1828799" y="387095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5" name="object 5"/>
            <p:cNvSpPr/>
            <p:nvPr/>
          </p:nvSpPr>
          <p:spPr>
            <a:xfrm>
              <a:off x="698385" y="2446273"/>
              <a:ext cx="1828800" cy="464820"/>
            </a:xfrm>
            <a:custGeom>
              <a:avLst/>
              <a:gdLst/>
              <a:ahLst/>
              <a:cxnLst/>
              <a:rect l="l" t="t" r="r" b="b"/>
              <a:pathLst>
                <a:path w="1828800" h="464819">
                  <a:moveTo>
                    <a:pt x="77724" y="0"/>
                  </a:moveTo>
                  <a:lnTo>
                    <a:pt x="47577" y="6024"/>
                  </a:lnTo>
                  <a:lnTo>
                    <a:pt x="22859" y="22479"/>
                  </a:lnTo>
                  <a:lnTo>
                    <a:pt x="6143" y="46934"/>
                  </a:lnTo>
                  <a:lnTo>
                    <a:pt x="0" y="76962"/>
                  </a:lnTo>
                  <a:lnTo>
                    <a:pt x="0" y="387095"/>
                  </a:lnTo>
                  <a:lnTo>
                    <a:pt x="6143" y="417564"/>
                  </a:lnTo>
                  <a:lnTo>
                    <a:pt x="22859" y="442245"/>
                  </a:lnTo>
                  <a:lnTo>
                    <a:pt x="47577" y="458783"/>
                  </a:lnTo>
                  <a:lnTo>
                    <a:pt x="77724" y="464820"/>
                  </a:lnTo>
                  <a:lnTo>
                    <a:pt x="1751838" y="464820"/>
                  </a:lnTo>
                  <a:lnTo>
                    <a:pt x="1781865" y="458783"/>
                  </a:lnTo>
                  <a:lnTo>
                    <a:pt x="1806321" y="442245"/>
                  </a:lnTo>
                  <a:lnTo>
                    <a:pt x="1822775" y="417564"/>
                  </a:lnTo>
                  <a:lnTo>
                    <a:pt x="1828799" y="387095"/>
                  </a:lnTo>
                  <a:lnTo>
                    <a:pt x="1828799" y="76961"/>
                  </a:lnTo>
                  <a:lnTo>
                    <a:pt x="1822775" y="46934"/>
                  </a:lnTo>
                  <a:lnTo>
                    <a:pt x="1806320" y="22478"/>
                  </a:lnTo>
                  <a:lnTo>
                    <a:pt x="1781865" y="6024"/>
                  </a:lnTo>
                  <a:lnTo>
                    <a:pt x="1751838" y="0"/>
                  </a:lnTo>
                  <a:lnTo>
                    <a:pt x="77724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44216" y="2499926"/>
            <a:ext cx="1399592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b="1" spc="-10" dirty="0">
                <a:latin typeface="Arial"/>
                <a:cs typeface="Arial"/>
              </a:rPr>
              <a:t>Applications</a:t>
            </a:r>
            <a:endParaRPr sz="1803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3320" y="4532451"/>
            <a:ext cx="1841736" cy="475225"/>
            <a:chOff x="4097477" y="4524057"/>
            <a:chExt cx="1838325" cy="474345"/>
          </a:xfrm>
        </p:grpSpPr>
        <p:sp>
          <p:nvSpPr>
            <p:cNvPr id="8" name="object 8"/>
            <p:cNvSpPr/>
            <p:nvPr/>
          </p:nvSpPr>
          <p:spPr>
            <a:xfrm>
              <a:off x="4102239" y="4528820"/>
              <a:ext cx="1828800" cy="464820"/>
            </a:xfrm>
            <a:custGeom>
              <a:avLst/>
              <a:gdLst/>
              <a:ahLst/>
              <a:cxnLst/>
              <a:rect l="l" t="t" r="r" b="b"/>
              <a:pathLst>
                <a:path w="1828800" h="464820">
                  <a:moveTo>
                    <a:pt x="1828787" y="387857"/>
                  </a:moveTo>
                  <a:lnTo>
                    <a:pt x="1828787" y="77724"/>
                  </a:lnTo>
                  <a:lnTo>
                    <a:pt x="1822643" y="47577"/>
                  </a:lnTo>
                  <a:lnTo>
                    <a:pt x="1805928" y="22859"/>
                  </a:lnTo>
                  <a:lnTo>
                    <a:pt x="1781215" y="6143"/>
                  </a:lnTo>
                  <a:lnTo>
                    <a:pt x="1751075" y="0"/>
                  </a:lnTo>
                  <a:lnTo>
                    <a:pt x="77723" y="0"/>
                  </a:lnTo>
                  <a:lnTo>
                    <a:pt x="47577" y="6143"/>
                  </a:lnTo>
                  <a:lnTo>
                    <a:pt x="22860" y="22860"/>
                  </a:lnTo>
                  <a:lnTo>
                    <a:pt x="6143" y="47577"/>
                  </a:lnTo>
                  <a:lnTo>
                    <a:pt x="0" y="77724"/>
                  </a:lnTo>
                  <a:lnTo>
                    <a:pt x="0" y="387858"/>
                  </a:lnTo>
                  <a:lnTo>
                    <a:pt x="6143" y="417885"/>
                  </a:lnTo>
                  <a:lnTo>
                    <a:pt x="22859" y="442341"/>
                  </a:lnTo>
                  <a:lnTo>
                    <a:pt x="47577" y="458795"/>
                  </a:lnTo>
                  <a:lnTo>
                    <a:pt x="77723" y="464820"/>
                  </a:lnTo>
                  <a:lnTo>
                    <a:pt x="1751075" y="464819"/>
                  </a:lnTo>
                  <a:lnTo>
                    <a:pt x="1781215" y="458795"/>
                  </a:lnTo>
                  <a:lnTo>
                    <a:pt x="1805928" y="442340"/>
                  </a:lnTo>
                  <a:lnTo>
                    <a:pt x="1822643" y="417885"/>
                  </a:lnTo>
                  <a:lnTo>
                    <a:pt x="1828787" y="387857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9" name="object 9"/>
            <p:cNvSpPr/>
            <p:nvPr/>
          </p:nvSpPr>
          <p:spPr>
            <a:xfrm>
              <a:off x="4102239" y="4528820"/>
              <a:ext cx="1828800" cy="464820"/>
            </a:xfrm>
            <a:custGeom>
              <a:avLst/>
              <a:gdLst/>
              <a:ahLst/>
              <a:cxnLst/>
              <a:rect l="l" t="t" r="r" b="b"/>
              <a:pathLst>
                <a:path w="1828800" h="464820">
                  <a:moveTo>
                    <a:pt x="77723" y="0"/>
                  </a:moveTo>
                  <a:lnTo>
                    <a:pt x="47577" y="6143"/>
                  </a:lnTo>
                  <a:lnTo>
                    <a:pt x="22860" y="22860"/>
                  </a:lnTo>
                  <a:lnTo>
                    <a:pt x="6143" y="47577"/>
                  </a:lnTo>
                  <a:lnTo>
                    <a:pt x="0" y="77724"/>
                  </a:lnTo>
                  <a:lnTo>
                    <a:pt x="0" y="387858"/>
                  </a:lnTo>
                  <a:lnTo>
                    <a:pt x="6143" y="417885"/>
                  </a:lnTo>
                  <a:lnTo>
                    <a:pt x="22859" y="442341"/>
                  </a:lnTo>
                  <a:lnTo>
                    <a:pt x="47577" y="458795"/>
                  </a:lnTo>
                  <a:lnTo>
                    <a:pt x="77723" y="464820"/>
                  </a:lnTo>
                  <a:lnTo>
                    <a:pt x="1751075" y="464819"/>
                  </a:lnTo>
                  <a:lnTo>
                    <a:pt x="1781215" y="458795"/>
                  </a:lnTo>
                  <a:lnTo>
                    <a:pt x="1805928" y="442340"/>
                  </a:lnTo>
                  <a:lnTo>
                    <a:pt x="1822643" y="417885"/>
                  </a:lnTo>
                  <a:lnTo>
                    <a:pt x="1828787" y="387857"/>
                  </a:lnTo>
                  <a:lnTo>
                    <a:pt x="1828787" y="77724"/>
                  </a:lnTo>
                  <a:lnTo>
                    <a:pt x="1822643" y="47577"/>
                  </a:lnTo>
                  <a:lnTo>
                    <a:pt x="1805928" y="22859"/>
                  </a:lnTo>
                  <a:lnTo>
                    <a:pt x="1781215" y="6143"/>
                  </a:lnTo>
                  <a:lnTo>
                    <a:pt x="1751075" y="0"/>
                  </a:lnTo>
                  <a:lnTo>
                    <a:pt x="7772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81876" y="4586335"/>
            <a:ext cx="1144484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b="1" spc="-10" dirty="0">
                <a:latin typeface="Arial"/>
                <a:cs typeface="Arial"/>
              </a:rPr>
              <a:t>INFORMIX</a:t>
            </a:r>
            <a:endParaRPr sz="180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55287" y="4554590"/>
            <a:ext cx="1841736" cy="474588"/>
            <a:chOff x="1723847" y="4546155"/>
            <a:chExt cx="1838325" cy="473709"/>
          </a:xfrm>
        </p:grpSpPr>
        <p:sp>
          <p:nvSpPr>
            <p:cNvPr id="12" name="object 12"/>
            <p:cNvSpPr/>
            <p:nvPr/>
          </p:nvSpPr>
          <p:spPr>
            <a:xfrm>
              <a:off x="1728609" y="4550917"/>
              <a:ext cx="1828800" cy="464184"/>
            </a:xfrm>
            <a:custGeom>
              <a:avLst/>
              <a:gdLst/>
              <a:ahLst/>
              <a:cxnLst/>
              <a:rect l="l" t="t" r="r" b="b"/>
              <a:pathLst>
                <a:path w="1828800" h="464185">
                  <a:moveTo>
                    <a:pt x="1828799" y="386334"/>
                  </a:moveTo>
                  <a:lnTo>
                    <a:pt x="1828799" y="77724"/>
                  </a:lnTo>
                  <a:lnTo>
                    <a:pt x="1822775" y="47577"/>
                  </a:lnTo>
                  <a:lnTo>
                    <a:pt x="1806320" y="22860"/>
                  </a:lnTo>
                  <a:lnTo>
                    <a:pt x="1781865" y="6143"/>
                  </a:lnTo>
                  <a:lnTo>
                    <a:pt x="1751837" y="0"/>
                  </a:lnTo>
                  <a:lnTo>
                    <a:pt x="77724" y="0"/>
                  </a:lnTo>
                  <a:lnTo>
                    <a:pt x="47577" y="6143"/>
                  </a:lnTo>
                  <a:lnTo>
                    <a:pt x="22860" y="22860"/>
                  </a:lnTo>
                  <a:lnTo>
                    <a:pt x="6143" y="47577"/>
                  </a:lnTo>
                  <a:lnTo>
                    <a:pt x="0" y="77724"/>
                  </a:lnTo>
                  <a:lnTo>
                    <a:pt x="0" y="386334"/>
                  </a:lnTo>
                  <a:lnTo>
                    <a:pt x="6143" y="416480"/>
                  </a:lnTo>
                  <a:lnTo>
                    <a:pt x="22860" y="441198"/>
                  </a:lnTo>
                  <a:lnTo>
                    <a:pt x="47577" y="457914"/>
                  </a:lnTo>
                  <a:lnTo>
                    <a:pt x="77724" y="464058"/>
                  </a:lnTo>
                  <a:lnTo>
                    <a:pt x="1751837" y="464058"/>
                  </a:lnTo>
                  <a:lnTo>
                    <a:pt x="1781865" y="457914"/>
                  </a:lnTo>
                  <a:lnTo>
                    <a:pt x="1806320" y="441198"/>
                  </a:lnTo>
                  <a:lnTo>
                    <a:pt x="1822775" y="416480"/>
                  </a:lnTo>
                  <a:lnTo>
                    <a:pt x="1828799" y="386334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28609" y="4550917"/>
              <a:ext cx="1828800" cy="464184"/>
            </a:xfrm>
            <a:custGeom>
              <a:avLst/>
              <a:gdLst/>
              <a:ahLst/>
              <a:cxnLst/>
              <a:rect l="l" t="t" r="r" b="b"/>
              <a:pathLst>
                <a:path w="1828800" h="464185">
                  <a:moveTo>
                    <a:pt x="77724" y="0"/>
                  </a:moveTo>
                  <a:lnTo>
                    <a:pt x="47577" y="6143"/>
                  </a:lnTo>
                  <a:lnTo>
                    <a:pt x="22860" y="22860"/>
                  </a:lnTo>
                  <a:lnTo>
                    <a:pt x="6143" y="47577"/>
                  </a:lnTo>
                  <a:lnTo>
                    <a:pt x="0" y="77724"/>
                  </a:lnTo>
                  <a:lnTo>
                    <a:pt x="0" y="386334"/>
                  </a:lnTo>
                  <a:lnTo>
                    <a:pt x="6143" y="416480"/>
                  </a:lnTo>
                  <a:lnTo>
                    <a:pt x="22860" y="441198"/>
                  </a:lnTo>
                  <a:lnTo>
                    <a:pt x="47577" y="457914"/>
                  </a:lnTo>
                  <a:lnTo>
                    <a:pt x="77724" y="464058"/>
                  </a:lnTo>
                  <a:lnTo>
                    <a:pt x="1751837" y="464058"/>
                  </a:lnTo>
                  <a:lnTo>
                    <a:pt x="1781865" y="457914"/>
                  </a:lnTo>
                  <a:lnTo>
                    <a:pt x="1806320" y="441198"/>
                  </a:lnTo>
                  <a:lnTo>
                    <a:pt x="1822775" y="416480"/>
                  </a:lnTo>
                  <a:lnTo>
                    <a:pt x="1828799" y="386334"/>
                  </a:lnTo>
                  <a:lnTo>
                    <a:pt x="1828799" y="77724"/>
                  </a:lnTo>
                  <a:lnTo>
                    <a:pt x="1822775" y="47577"/>
                  </a:lnTo>
                  <a:lnTo>
                    <a:pt x="1806320" y="22860"/>
                  </a:lnTo>
                  <a:lnTo>
                    <a:pt x="1781865" y="6143"/>
                  </a:lnTo>
                  <a:lnTo>
                    <a:pt x="1751837" y="0"/>
                  </a:lnTo>
                  <a:lnTo>
                    <a:pt x="7772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92398" y="4608474"/>
            <a:ext cx="966991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b="1" spc="-10" dirty="0">
                <a:latin typeface="Arial"/>
                <a:cs typeface="Arial"/>
              </a:rPr>
              <a:t>SYBASE</a:t>
            </a:r>
            <a:endParaRPr sz="1803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47883" y="3833927"/>
            <a:ext cx="1528100" cy="439598"/>
            <a:chOff x="4910531" y="3826827"/>
            <a:chExt cx="1525270" cy="438784"/>
          </a:xfrm>
        </p:grpSpPr>
        <p:sp>
          <p:nvSpPr>
            <p:cNvPr id="16" name="object 16"/>
            <p:cNvSpPr/>
            <p:nvPr/>
          </p:nvSpPr>
          <p:spPr>
            <a:xfrm>
              <a:off x="4915293" y="3831590"/>
              <a:ext cx="1515745" cy="429259"/>
            </a:xfrm>
            <a:custGeom>
              <a:avLst/>
              <a:gdLst/>
              <a:ahLst/>
              <a:cxnLst/>
              <a:rect l="l" t="t" r="r" b="b"/>
              <a:pathLst>
                <a:path w="1515745" h="429260">
                  <a:moveTo>
                    <a:pt x="1515605" y="357377"/>
                  </a:moveTo>
                  <a:lnTo>
                    <a:pt x="1515605" y="71627"/>
                  </a:lnTo>
                  <a:lnTo>
                    <a:pt x="1509987" y="43719"/>
                  </a:lnTo>
                  <a:lnTo>
                    <a:pt x="1494655" y="20954"/>
                  </a:lnTo>
                  <a:lnTo>
                    <a:pt x="1471890" y="5619"/>
                  </a:lnTo>
                  <a:lnTo>
                    <a:pt x="1443977" y="0"/>
                  </a:lnTo>
                  <a:lnTo>
                    <a:pt x="70865" y="0"/>
                  </a:lnTo>
                  <a:lnTo>
                    <a:pt x="43398" y="5619"/>
                  </a:lnTo>
                  <a:lnTo>
                    <a:pt x="20859" y="20955"/>
                  </a:lnTo>
                  <a:lnTo>
                    <a:pt x="5607" y="43719"/>
                  </a:lnTo>
                  <a:lnTo>
                    <a:pt x="0" y="71628"/>
                  </a:lnTo>
                  <a:lnTo>
                    <a:pt x="0" y="357378"/>
                  </a:lnTo>
                  <a:lnTo>
                    <a:pt x="5607" y="385286"/>
                  </a:lnTo>
                  <a:lnTo>
                    <a:pt x="20859" y="408051"/>
                  </a:lnTo>
                  <a:lnTo>
                    <a:pt x="43398" y="423386"/>
                  </a:lnTo>
                  <a:lnTo>
                    <a:pt x="70865" y="429006"/>
                  </a:lnTo>
                  <a:lnTo>
                    <a:pt x="1443977" y="429006"/>
                  </a:lnTo>
                  <a:lnTo>
                    <a:pt x="1471890" y="423386"/>
                  </a:lnTo>
                  <a:lnTo>
                    <a:pt x="1494655" y="408050"/>
                  </a:lnTo>
                  <a:lnTo>
                    <a:pt x="1509987" y="385286"/>
                  </a:lnTo>
                  <a:lnTo>
                    <a:pt x="1515605" y="357377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17" name="object 17"/>
            <p:cNvSpPr/>
            <p:nvPr/>
          </p:nvSpPr>
          <p:spPr>
            <a:xfrm>
              <a:off x="4915293" y="3831590"/>
              <a:ext cx="1515745" cy="429259"/>
            </a:xfrm>
            <a:custGeom>
              <a:avLst/>
              <a:gdLst/>
              <a:ahLst/>
              <a:cxnLst/>
              <a:rect l="l" t="t" r="r" b="b"/>
              <a:pathLst>
                <a:path w="1515745" h="429260">
                  <a:moveTo>
                    <a:pt x="70865" y="0"/>
                  </a:moveTo>
                  <a:lnTo>
                    <a:pt x="43398" y="5619"/>
                  </a:lnTo>
                  <a:lnTo>
                    <a:pt x="20859" y="20955"/>
                  </a:lnTo>
                  <a:lnTo>
                    <a:pt x="5607" y="43719"/>
                  </a:lnTo>
                  <a:lnTo>
                    <a:pt x="0" y="71628"/>
                  </a:lnTo>
                  <a:lnTo>
                    <a:pt x="0" y="357378"/>
                  </a:lnTo>
                  <a:lnTo>
                    <a:pt x="5607" y="385286"/>
                  </a:lnTo>
                  <a:lnTo>
                    <a:pt x="20859" y="408051"/>
                  </a:lnTo>
                  <a:lnTo>
                    <a:pt x="43398" y="423386"/>
                  </a:lnTo>
                  <a:lnTo>
                    <a:pt x="70865" y="429006"/>
                  </a:lnTo>
                  <a:lnTo>
                    <a:pt x="1443977" y="429006"/>
                  </a:lnTo>
                  <a:lnTo>
                    <a:pt x="1471890" y="423386"/>
                  </a:lnTo>
                  <a:lnTo>
                    <a:pt x="1494655" y="408050"/>
                  </a:lnTo>
                  <a:lnTo>
                    <a:pt x="1509987" y="385286"/>
                  </a:lnTo>
                  <a:lnTo>
                    <a:pt x="1515605" y="357377"/>
                  </a:lnTo>
                  <a:lnTo>
                    <a:pt x="1515605" y="71627"/>
                  </a:lnTo>
                  <a:lnTo>
                    <a:pt x="1509987" y="43719"/>
                  </a:lnTo>
                  <a:lnTo>
                    <a:pt x="1494655" y="20954"/>
                  </a:lnTo>
                  <a:lnTo>
                    <a:pt x="1471890" y="5619"/>
                  </a:lnTo>
                  <a:lnTo>
                    <a:pt x="1443977" y="0"/>
                  </a:lnTo>
                  <a:lnTo>
                    <a:pt x="7086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60558" y="3886285"/>
            <a:ext cx="904009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b="1" spc="-10" dirty="0">
                <a:latin typeface="Arial"/>
                <a:cs typeface="Arial"/>
              </a:rPr>
              <a:t>INGRES</a:t>
            </a:r>
            <a:endParaRPr sz="1803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9907" y="3856830"/>
            <a:ext cx="1013432" cy="475225"/>
            <a:chOff x="3335477" y="3849687"/>
            <a:chExt cx="1011555" cy="474345"/>
          </a:xfrm>
        </p:grpSpPr>
        <p:sp>
          <p:nvSpPr>
            <p:cNvPr id="20" name="object 20"/>
            <p:cNvSpPr/>
            <p:nvPr/>
          </p:nvSpPr>
          <p:spPr>
            <a:xfrm>
              <a:off x="3340239" y="3854450"/>
              <a:ext cx="1002030" cy="464820"/>
            </a:xfrm>
            <a:custGeom>
              <a:avLst/>
              <a:gdLst/>
              <a:ahLst/>
              <a:cxnLst/>
              <a:rect l="l" t="t" r="r" b="b"/>
              <a:pathLst>
                <a:path w="1002029" h="464820">
                  <a:moveTo>
                    <a:pt x="1002029" y="387096"/>
                  </a:moveTo>
                  <a:lnTo>
                    <a:pt x="1002029" y="76962"/>
                  </a:lnTo>
                  <a:lnTo>
                    <a:pt x="995886" y="46934"/>
                  </a:lnTo>
                  <a:lnTo>
                    <a:pt x="979169" y="22478"/>
                  </a:lnTo>
                  <a:lnTo>
                    <a:pt x="954452" y="6024"/>
                  </a:lnTo>
                  <a:lnTo>
                    <a:pt x="924305" y="0"/>
                  </a:lnTo>
                  <a:lnTo>
                    <a:pt x="77723" y="0"/>
                  </a:lnTo>
                  <a:lnTo>
                    <a:pt x="47577" y="6024"/>
                  </a:lnTo>
                  <a:lnTo>
                    <a:pt x="22860" y="22478"/>
                  </a:lnTo>
                  <a:lnTo>
                    <a:pt x="6143" y="46934"/>
                  </a:lnTo>
                  <a:lnTo>
                    <a:pt x="0" y="76962"/>
                  </a:lnTo>
                  <a:lnTo>
                    <a:pt x="0" y="387096"/>
                  </a:lnTo>
                  <a:lnTo>
                    <a:pt x="6143" y="417242"/>
                  </a:lnTo>
                  <a:lnTo>
                    <a:pt x="22859" y="441960"/>
                  </a:lnTo>
                  <a:lnTo>
                    <a:pt x="47577" y="458676"/>
                  </a:lnTo>
                  <a:lnTo>
                    <a:pt x="77723" y="464820"/>
                  </a:lnTo>
                  <a:lnTo>
                    <a:pt x="924305" y="464820"/>
                  </a:lnTo>
                  <a:lnTo>
                    <a:pt x="954452" y="458676"/>
                  </a:lnTo>
                  <a:lnTo>
                    <a:pt x="979170" y="441960"/>
                  </a:lnTo>
                  <a:lnTo>
                    <a:pt x="995886" y="417242"/>
                  </a:lnTo>
                  <a:lnTo>
                    <a:pt x="1002029" y="387096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0239" y="3854450"/>
              <a:ext cx="1002030" cy="464820"/>
            </a:xfrm>
            <a:custGeom>
              <a:avLst/>
              <a:gdLst/>
              <a:ahLst/>
              <a:cxnLst/>
              <a:rect l="l" t="t" r="r" b="b"/>
              <a:pathLst>
                <a:path w="1002029" h="464820">
                  <a:moveTo>
                    <a:pt x="77723" y="0"/>
                  </a:moveTo>
                  <a:lnTo>
                    <a:pt x="47577" y="6024"/>
                  </a:lnTo>
                  <a:lnTo>
                    <a:pt x="22860" y="22478"/>
                  </a:lnTo>
                  <a:lnTo>
                    <a:pt x="6143" y="46934"/>
                  </a:lnTo>
                  <a:lnTo>
                    <a:pt x="0" y="76962"/>
                  </a:lnTo>
                  <a:lnTo>
                    <a:pt x="0" y="387096"/>
                  </a:lnTo>
                  <a:lnTo>
                    <a:pt x="6143" y="417242"/>
                  </a:lnTo>
                  <a:lnTo>
                    <a:pt x="22859" y="441960"/>
                  </a:lnTo>
                  <a:lnTo>
                    <a:pt x="47577" y="458676"/>
                  </a:lnTo>
                  <a:lnTo>
                    <a:pt x="77723" y="464820"/>
                  </a:lnTo>
                  <a:lnTo>
                    <a:pt x="924305" y="464820"/>
                  </a:lnTo>
                  <a:lnTo>
                    <a:pt x="954452" y="458676"/>
                  </a:lnTo>
                  <a:lnTo>
                    <a:pt x="979170" y="441960"/>
                  </a:lnTo>
                  <a:lnTo>
                    <a:pt x="995886" y="417242"/>
                  </a:lnTo>
                  <a:lnTo>
                    <a:pt x="1002029" y="387096"/>
                  </a:lnTo>
                  <a:lnTo>
                    <a:pt x="1002029" y="76962"/>
                  </a:lnTo>
                  <a:lnTo>
                    <a:pt x="995886" y="46934"/>
                  </a:lnTo>
                  <a:lnTo>
                    <a:pt x="979169" y="22478"/>
                  </a:lnTo>
                  <a:lnTo>
                    <a:pt x="954452" y="6024"/>
                  </a:lnTo>
                  <a:lnTo>
                    <a:pt x="924305" y="0"/>
                  </a:lnTo>
                  <a:lnTo>
                    <a:pt x="7772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34486" y="3910713"/>
            <a:ext cx="484768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b="1" spc="-25" dirty="0">
                <a:latin typeface="Arial"/>
                <a:cs typeface="Arial"/>
              </a:rPr>
              <a:t>DB2</a:t>
            </a:r>
            <a:endParaRPr sz="1803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81200" y="3864464"/>
            <a:ext cx="1841736" cy="473953"/>
            <a:chOff x="1150823" y="3857307"/>
            <a:chExt cx="1838325" cy="473075"/>
          </a:xfrm>
        </p:grpSpPr>
        <p:sp>
          <p:nvSpPr>
            <p:cNvPr id="24" name="object 24"/>
            <p:cNvSpPr/>
            <p:nvPr/>
          </p:nvSpPr>
          <p:spPr>
            <a:xfrm>
              <a:off x="1155585" y="3862070"/>
              <a:ext cx="1828800" cy="463550"/>
            </a:xfrm>
            <a:custGeom>
              <a:avLst/>
              <a:gdLst/>
              <a:ahLst/>
              <a:cxnLst/>
              <a:rect l="l" t="t" r="r" b="b"/>
              <a:pathLst>
                <a:path w="1828800" h="463550">
                  <a:moveTo>
                    <a:pt x="1828799" y="386333"/>
                  </a:moveTo>
                  <a:lnTo>
                    <a:pt x="1828799" y="76962"/>
                  </a:lnTo>
                  <a:lnTo>
                    <a:pt x="1822775" y="46934"/>
                  </a:lnTo>
                  <a:lnTo>
                    <a:pt x="1806320" y="22478"/>
                  </a:lnTo>
                  <a:lnTo>
                    <a:pt x="1781865" y="6024"/>
                  </a:lnTo>
                  <a:lnTo>
                    <a:pt x="1751837" y="0"/>
                  </a:lnTo>
                  <a:lnTo>
                    <a:pt x="77723" y="0"/>
                  </a:lnTo>
                  <a:lnTo>
                    <a:pt x="47577" y="6024"/>
                  </a:lnTo>
                  <a:lnTo>
                    <a:pt x="22859" y="22478"/>
                  </a:lnTo>
                  <a:lnTo>
                    <a:pt x="6143" y="46934"/>
                  </a:lnTo>
                  <a:lnTo>
                    <a:pt x="0" y="76962"/>
                  </a:lnTo>
                  <a:lnTo>
                    <a:pt x="0" y="386333"/>
                  </a:lnTo>
                  <a:lnTo>
                    <a:pt x="6143" y="416361"/>
                  </a:lnTo>
                  <a:lnTo>
                    <a:pt x="22859" y="440816"/>
                  </a:lnTo>
                  <a:lnTo>
                    <a:pt x="47577" y="457271"/>
                  </a:lnTo>
                  <a:lnTo>
                    <a:pt x="77723" y="463295"/>
                  </a:lnTo>
                  <a:lnTo>
                    <a:pt x="1751837" y="463295"/>
                  </a:lnTo>
                  <a:lnTo>
                    <a:pt x="1781865" y="457271"/>
                  </a:lnTo>
                  <a:lnTo>
                    <a:pt x="1806320" y="440816"/>
                  </a:lnTo>
                  <a:lnTo>
                    <a:pt x="1822775" y="416361"/>
                  </a:lnTo>
                  <a:lnTo>
                    <a:pt x="1828799" y="386333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5585" y="3862070"/>
              <a:ext cx="1828800" cy="463550"/>
            </a:xfrm>
            <a:custGeom>
              <a:avLst/>
              <a:gdLst/>
              <a:ahLst/>
              <a:cxnLst/>
              <a:rect l="l" t="t" r="r" b="b"/>
              <a:pathLst>
                <a:path w="1828800" h="463550">
                  <a:moveTo>
                    <a:pt x="77723" y="0"/>
                  </a:moveTo>
                  <a:lnTo>
                    <a:pt x="47577" y="6024"/>
                  </a:lnTo>
                  <a:lnTo>
                    <a:pt x="22859" y="22478"/>
                  </a:lnTo>
                  <a:lnTo>
                    <a:pt x="6143" y="46934"/>
                  </a:lnTo>
                  <a:lnTo>
                    <a:pt x="0" y="76962"/>
                  </a:lnTo>
                  <a:lnTo>
                    <a:pt x="0" y="386333"/>
                  </a:lnTo>
                  <a:lnTo>
                    <a:pt x="6143" y="416361"/>
                  </a:lnTo>
                  <a:lnTo>
                    <a:pt x="22859" y="440816"/>
                  </a:lnTo>
                  <a:lnTo>
                    <a:pt x="47577" y="457271"/>
                  </a:lnTo>
                  <a:lnTo>
                    <a:pt x="77723" y="463295"/>
                  </a:lnTo>
                  <a:lnTo>
                    <a:pt x="1751837" y="463295"/>
                  </a:lnTo>
                  <a:lnTo>
                    <a:pt x="1781865" y="457271"/>
                  </a:lnTo>
                  <a:lnTo>
                    <a:pt x="1806320" y="440816"/>
                  </a:lnTo>
                  <a:lnTo>
                    <a:pt x="1822775" y="416361"/>
                  </a:lnTo>
                  <a:lnTo>
                    <a:pt x="1828799" y="386333"/>
                  </a:lnTo>
                  <a:lnTo>
                    <a:pt x="1828799" y="76962"/>
                  </a:lnTo>
                  <a:lnTo>
                    <a:pt x="1822775" y="46934"/>
                  </a:lnTo>
                  <a:lnTo>
                    <a:pt x="1806320" y="22478"/>
                  </a:lnTo>
                  <a:lnTo>
                    <a:pt x="1781865" y="6024"/>
                  </a:lnTo>
                  <a:lnTo>
                    <a:pt x="1751837" y="0"/>
                  </a:lnTo>
                  <a:lnTo>
                    <a:pt x="7772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106096" y="3918348"/>
            <a:ext cx="992438" cy="30027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1803" b="1" spc="-10" dirty="0">
                <a:latin typeface="Arial"/>
                <a:cs typeface="Arial"/>
              </a:rPr>
              <a:t>ORACLE</a:t>
            </a:r>
            <a:endParaRPr sz="1803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42427" y="3089789"/>
            <a:ext cx="7576881" cy="1909"/>
          </a:xfrm>
          <a:custGeom>
            <a:avLst/>
            <a:gdLst/>
            <a:ahLst/>
            <a:cxnLst/>
            <a:rect l="l" t="t" r="r" b="b"/>
            <a:pathLst>
              <a:path w="7562850" h="1905">
                <a:moveTo>
                  <a:pt x="0" y="0"/>
                </a:moveTo>
                <a:lnTo>
                  <a:pt x="7562837" y="15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8" name="object 28"/>
          <p:cNvSpPr/>
          <p:nvPr/>
        </p:nvSpPr>
        <p:spPr>
          <a:xfrm>
            <a:off x="2242427" y="3686016"/>
            <a:ext cx="7560977" cy="14631"/>
          </a:xfrm>
          <a:custGeom>
            <a:avLst/>
            <a:gdLst/>
            <a:ahLst/>
            <a:cxnLst/>
            <a:rect l="l" t="t" r="r" b="b"/>
            <a:pathLst>
              <a:path w="7546975" h="14604">
                <a:moveTo>
                  <a:pt x="0" y="0"/>
                </a:moveTo>
                <a:lnTo>
                  <a:pt x="7546835" y="1447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29" name="object 29"/>
          <p:cNvSpPr txBox="1"/>
          <p:nvPr/>
        </p:nvSpPr>
        <p:spPr>
          <a:xfrm>
            <a:off x="5209301" y="3215244"/>
            <a:ext cx="653991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405" b="1" spc="-25" dirty="0">
                <a:solidFill>
                  <a:srgbClr val="FF0000"/>
                </a:solidFill>
                <a:latin typeface="Arial"/>
                <a:cs typeface="Arial"/>
              </a:rPr>
              <a:t>SQL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257161-1DE0-FB5F-E3D9-CC6640F05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Comment créer une base de donnée ?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14580A6-33ED-B95B-A2C5-9D5AC77E4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08314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2678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14922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</a:t>
            </a:r>
            <a:r>
              <a:rPr lang="en-US" kern="1200" spc="-1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</a:t>
            </a:r>
            <a:r>
              <a:rPr lang="en-US" kern="1200" spc="-13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00700" y="624568"/>
            <a:ext cx="5753098" cy="541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6276" indent="-228600">
              <a:lnSpc>
                <a:spcPct val="90000"/>
              </a:lnSpc>
              <a:spcBef>
                <a:spcPts val="882"/>
              </a:spcBef>
              <a:buClr>
                <a:srgbClr val="00007C"/>
              </a:buClr>
              <a:buSzPct val="75000"/>
              <a:buFont typeface="Arial" panose="020B0604020202020204" pitchFamily="34" charset="0"/>
              <a:buChar char="•"/>
              <a:tabLst>
                <a:tab pos="356276" algn="l"/>
              </a:tabLst>
            </a:pPr>
            <a:r>
              <a:rPr lang="en-US" sz="2400"/>
              <a:t>Plusieurs</a:t>
            </a:r>
            <a:r>
              <a:rPr lang="en-US" sz="2400" spc="-125"/>
              <a:t> </a:t>
            </a:r>
            <a:r>
              <a:rPr lang="en-US" sz="2400"/>
              <a:t>niveaux</a:t>
            </a:r>
            <a:r>
              <a:rPr lang="en-US" sz="2400" spc="-120"/>
              <a:t> </a:t>
            </a:r>
            <a:r>
              <a:rPr lang="en-US" sz="2400"/>
              <a:t>de</a:t>
            </a:r>
            <a:r>
              <a:rPr lang="en-US" sz="2400" spc="-125"/>
              <a:t> </a:t>
            </a:r>
            <a:r>
              <a:rPr lang="en-US" sz="2400" spc="-10"/>
              <a:t>normalisation</a:t>
            </a:r>
            <a:endParaRPr lang="en-US" sz="2400"/>
          </a:p>
          <a:p>
            <a:pPr marL="757086" lvl="1" indent="-228600">
              <a:lnSpc>
                <a:spcPct val="90000"/>
              </a:lnSpc>
              <a:spcBef>
                <a:spcPts val="691"/>
              </a:spcBef>
              <a:buClr>
                <a:srgbClr val="9A9ACC"/>
              </a:buClr>
              <a:buSzPct val="78571"/>
              <a:buFont typeface="Arial" panose="020B0604020202020204" pitchFamily="34" charset="0"/>
              <a:buChar char="•"/>
              <a:tabLst>
                <a:tab pos="757086" algn="l"/>
              </a:tabLst>
            </a:pPr>
            <a:r>
              <a:rPr lang="en-US" sz="2400"/>
              <a:t>SQL1:</a:t>
            </a:r>
            <a:r>
              <a:rPr lang="en-US" sz="2400" spc="-10"/>
              <a:t> </a:t>
            </a:r>
            <a:r>
              <a:rPr lang="en-US" sz="2400"/>
              <a:t>norme</a:t>
            </a:r>
            <a:r>
              <a:rPr lang="en-US" sz="2400" spc="-10"/>
              <a:t> </a:t>
            </a:r>
            <a:r>
              <a:rPr lang="en-US" sz="2400"/>
              <a:t>de</a:t>
            </a:r>
            <a:r>
              <a:rPr lang="en-US" sz="2400" spc="-5"/>
              <a:t> </a:t>
            </a:r>
            <a:r>
              <a:rPr lang="en-US" sz="2400" spc="-20"/>
              <a:t>base</a:t>
            </a:r>
            <a:endParaRPr lang="en-US" sz="2400"/>
          </a:p>
          <a:p>
            <a:pPr marL="757086" lvl="1" indent="-228600">
              <a:lnSpc>
                <a:spcPct val="90000"/>
              </a:lnSpc>
              <a:spcBef>
                <a:spcPts val="676"/>
              </a:spcBef>
              <a:buClr>
                <a:srgbClr val="9A9ACC"/>
              </a:buClr>
              <a:buSzPct val="78571"/>
              <a:buFont typeface="Arial" panose="020B0604020202020204" pitchFamily="34" charset="0"/>
              <a:buChar char="•"/>
              <a:tabLst>
                <a:tab pos="757086" algn="l"/>
              </a:tabLst>
            </a:pPr>
            <a:r>
              <a:rPr lang="en-US" sz="2400"/>
              <a:t>SQL2:</a:t>
            </a:r>
            <a:r>
              <a:rPr lang="en-US" sz="2400" spc="-15"/>
              <a:t> </a:t>
            </a:r>
            <a:r>
              <a:rPr lang="en-US" sz="2400"/>
              <a:t>extension</a:t>
            </a:r>
            <a:r>
              <a:rPr lang="en-US" sz="2400" spc="-15"/>
              <a:t> </a:t>
            </a:r>
            <a:r>
              <a:rPr lang="en-US" sz="2400"/>
              <a:t>de</a:t>
            </a:r>
            <a:r>
              <a:rPr lang="en-US" sz="2400" spc="-15"/>
              <a:t> </a:t>
            </a:r>
            <a:r>
              <a:rPr lang="en-US" sz="2400" spc="-20"/>
              <a:t>SQL1</a:t>
            </a:r>
            <a:endParaRPr lang="en-US" sz="2400"/>
          </a:p>
          <a:p>
            <a:pPr marL="757086" lvl="1" indent="-228600">
              <a:lnSpc>
                <a:spcPct val="90000"/>
              </a:lnSpc>
              <a:spcBef>
                <a:spcPts val="681"/>
              </a:spcBef>
              <a:buClr>
                <a:srgbClr val="9A9ACC"/>
              </a:buClr>
              <a:buSzPct val="78571"/>
              <a:buFont typeface="Arial" panose="020B0604020202020204" pitchFamily="34" charset="0"/>
              <a:buChar char="•"/>
              <a:tabLst>
                <a:tab pos="757086" algn="l"/>
              </a:tabLst>
            </a:pPr>
            <a:r>
              <a:rPr lang="en-US" sz="2400"/>
              <a:t>SQL3 : intégration du modèle </a:t>
            </a:r>
            <a:r>
              <a:rPr lang="en-US" sz="2400" spc="-10"/>
              <a:t>objet</a:t>
            </a:r>
            <a:endParaRPr 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upe montrant des performances en baisse">
            <a:extLst>
              <a:ext uri="{FF2B5EF4-FFF2-40B4-BE49-F238E27FC236}">
                <a16:creationId xmlns:a16="http://schemas.microsoft.com/office/drawing/2014/main" id="{45502732-FDD0-A516-38AD-579567DCB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3C390C-31E2-C550-FE2F-558F195F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Définition</a:t>
            </a:r>
            <a:r>
              <a:rPr lang="en-US" sz="5200" spc="-130" dirty="0">
                <a:solidFill>
                  <a:srgbClr val="FFFFFF"/>
                </a:solidFill>
              </a:rPr>
              <a:t> </a:t>
            </a:r>
            <a:r>
              <a:rPr lang="en-US" sz="5200" dirty="0">
                <a:solidFill>
                  <a:srgbClr val="FFFFFF"/>
                </a:solidFill>
              </a:rPr>
              <a:t>des</a:t>
            </a:r>
            <a:r>
              <a:rPr lang="en-US" sz="5200" spc="-125" dirty="0">
                <a:solidFill>
                  <a:srgbClr val="FFFFFF"/>
                </a:solidFill>
              </a:rPr>
              <a:t> </a:t>
            </a:r>
            <a:r>
              <a:rPr lang="en-US" sz="5200" spc="-10" dirty="0" err="1">
                <a:solidFill>
                  <a:srgbClr val="FFFFFF"/>
                </a:solidFill>
              </a:rPr>
              <a:t>données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3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8" y="563144"/>
            <a:ext cx="5724331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9133" y="1235978"/>
            <a:ext cx="6947700" cy="1803565"/>
          </a:xfrm>
          <a:prstGeom prst="rect">
            <a:avLst/>
          </a:prstGeom>
        </p:spPr>
        <p:txBody>
          <a:bodyPr vert="horz" wrap="square" lIns="0" tIns="276101" rIns="0" bIns="0" rtlCol="0">
            <a:spAutoFit/>
          </a:bodyPr>
          <a:lstStyle/>
          <a:p>
            <a:pPr marL="356276" indent="-343552">
              <a:spcBef>
                <a:spcPts val="2174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Création</a:t>
            </a:r>
            <a:r>
              <a:rPr sz="3206" spc="-12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-114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tables:</a:t>
            </a:r>
            <a:r>
              <a:rPr sz="3206" spc="-114" dirty="0"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sz="3206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endParaRPr sz="3206">
              <a:latin typeface="Arial"/>
              <a:cs typeface="Arial"/>
            </a:endParaRPr>
          </a:p>
          <a:p>
            <a:pPr marL="356276">
              <a:spcBef>
                <a:spcPts val="1558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TABLE</a:t>
            </a:r>
            <a:endParaRPr sz="2405">
              <a:latin typeface="Arial"/>
              <a:cs typeface="Arial"/>
            </a:endParaRPr>
          </a:p>
          <a:p>
            <a:pPr marL="356276">
              <a:spcBef>
                <a:spcPts val="746"/>
              </a:spcBef>
            </a:pPr>
            <a:r>
              <a:rPr sz="2405" b="1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049" y="3013703"/>
            <a:ext cx="4938651" cy="3243236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253209">
              <a:spcBef>
                <a:spcPts val="6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--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définition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des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colonnes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colonne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type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NULL</a:t>
            </a:r>
            <a:r>
              <a:rPr sz="24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[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UNIQUE</a:t>
            </a:r>
            <a:r>
              <a:rPr sz="2405" spc="-10" dirty="0">
                <a:latin typeface="Arial"/>
                <a:cs typeface="Arial"/>
              </a:rPr>
              <a:t>]]</a:t>
            </a:r>
            <a:endParaRPr sz="2405">
              <a:latin typeface="Arial"/>
              <a:cs typeface="Arial"/>
            </a:endParaRPr>
          </a:p>
          <a:p>
            <a:pPr marL="1832275" marR="94795">
              <a:lnSpc>
                <a:spcPct val="119800"/>
              </a:lnSpc>
              <a:tabLst>
                <a:tab pos="3477505" algn="l"/>
              </a:tabLst>
            </a:pPr>
            <a:r>
              <a:rPr sz="2405" spc="-10" dirty="0">
                <a:latin typeface="Arial"/>
                <a:cs typeface="Arial"/>
              </a:rPr>
              <a:t>[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DEFAULT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valeur]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PRIMARY</a:t>
            </a:r>
            <a:r>
              <a:rPr sz="2405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2405" spc="-20" dirty="0">
                <a:latin typeface="Arial"/>
                <a:cs typeface="Arial"/>
              </a:rPr>
              <a:t>]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REFERENCES</a:t>
            </a:r>
            <a:r>
              <a:rPr sz="2405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table]</a:t>
            </a:r>
            <a:endParaRPr sz="2405">
              <a:latin typeface="Arial"/>
              <a:cs typeface="Arial"/>
            </a:endParaRPr>
          </a:p>
          <a:p>
            <a:pPr marL="1832275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CHECK </a:t>
            </a:r>
            <a:r>
              <a:rPr sz="2405" spc="-10" dirty="0">
                <a:latin typeface="Arial"/>
                <a:cs typeface="Arial"/>
              </a:rPr>
              <a:t>condition]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746"/>
              </a:spcBef>
            </a:pPr>
            <a:r>
              <a:rPr sz="3206" b="1" spc="-5" dirty="0">
                <a:latin typeface="Arial"/>
                <a:cs typeface="Arial"/>
              </a:rPr>
              <a:t>…</a:t>
            </a:r>
            <a:endParaRPr sz="320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1171" y="5281041"/>
            <a:ext cx="110694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15049"/>
            <a:ext cx="5202028" cy="636814"/>
          </a:xfrm>
          <a:prstGeom prst="rect">
            <a:avLst/>
          </a:prstGeom>
        </p:spPr>
        <p:txBody>
          <a:bodyPr vert="horz" wrap="square" lIns="0" tIns="12724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100"/>
              </a:spcBef>
            </a:pPr>
            <a:r>
              <a:rPr sz="4008" dirty="0"/>
              <a:t>Définition</a:t>
            </a:r>
            <a:r>
              <a:rPr sz="4008" spc="-35" dirty="0"/>
              <a:t> </a:t>
            </a:r>
            <a:r>
              <a:rPr sz="4008" dirty="0"/>
              <a:t>des</a:t>
            </a:r>
            <a:r>
              <a:rPr sz="4008" spc="-30" dirty="0"/>
              <a:t> </a:t>
            </a:r>
            <a:r>
              <a:rPr sz="4008" spc="-10" dirty="0"/>
              <a:t>données</a:t>
            </a:r>
            <a:endParaRPr sz="4008"/>
          </a:p>
        </p:txBody>
      </p:sp>
      <p:sp>
        <p:nvSpPr>
          <p:cNvPr id="3" name="object 3"/>
          <p:cNvSpPr txBox="1"/>
          <p:nvPr/>
        </p:nvSpPr>
        <p:spPr>
          <a:xfrm>
            <a:off x="2715229" y="1179983"/>
            <a:ext cx="7225075" cy="3464626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182072">
              <a:spcBef>
                <a:spcPts val="6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--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contraintes de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table</a:t>
            </a:r>
            <a:endParaRPr sz="2405">
              <a:latin typeface="Arial"/>
              <a:cs typeface="Arial"/>
            </a:endParaRPr>
          </a:p>
          <a:p>
            <a:pPr marL="1013477" marR="1144535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PRIMARY</a:t>
            </a:r>
            <a:r>
              <a:rPr sz="2405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405" dirty="0">
                <a:latin typeface="Arial"/>
                <a:cs typeface="Arial"/>
              </a:rPr>
              <a:t>liste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10" dirty="0">
                <a:latin typeface="Arial"/>
                <a:cs typeface="Arial"/>
              </a:rPr>
              <a:t> colonnes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405" spc="-10" dirty="0">
                <a:latin typeface="Arial"/>
                <a:cs typeface="Arial"/>
              </a:rPr>
              <a:t>]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UNIQUE</a:t>
            </a:r>
            <a:r>
              <a:rPr sz="2405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405" dirty="0">
                <a:latin typeface="Arial"/>
                <a:cs typeface="Arial"/>
              </a:rPr>
              <a:t>liste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colonnes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405" spc="-10" dirty="0">
                <a:latin typeface="Arial"/>
                <a:cs typeface="Arial"/>
              </a:rPr>
              <a:t>]</a:t>
            </a:r>
            <a:endParaRPr sz="2405">
              <a:latin typeface="Arial"/>
              <a:cs typeface="Arial"/>
            </a:endParaRPr>
          </a:p>
          <a:p>
            <a:pPr marL="1013477">
              <a:spcBef>
                <a:spcPts val="571"/>
              </a:spcBef>
            </a:pPr>
            <a:r>
              <a:rPr sz="2405" b="1" dirty="0">
                <a:latin typeface="Arial"/>
                <a:cs typeface="Arial"/>
              </a:rPr>
              <a:t>…</a:t>
            </a:r>
            <a:endParaRPr sz="2405">
              <a:latin typeface="Arial"/>
              <a:cs typeface="Arial"/>
            </a:endParaRPr>
          </a:p>
          <a:p>
            <a:pPr marL="1844362" marR="1553616" indent="-916137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FOREIGN</a:t>
            </a:r>
            <a:r>
              <a:rPr sz="2405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405" dirty="0">
                <a:latin typeface="Arial"/>
                <a:cs typeface="Arial"/>
              </a:rPr>
              <a:t>liste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0" dirty="0">
                <a:latin typeface="Arial"/>
                <a:cs typeface="Arial"/>
              </a:rPr>
              <a:t> colonnes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REFERENCES</a:t>
            </a:r>
            <a:r>
              <a:rPr sz="24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r>
              <a:rPr sz="2405" dirty="0">
                <a:latin typeface="Arial"/>
                <a:cs typeface="Arial"/>
              </a:rPr>
              <a:t>]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 marL="12724" marR="5090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5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DELETE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{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RESTRICT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|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CASCADE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|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NULL</a:t>
            </a:r>
            <a:r>
              <a:rPr sz="2405" spc="-10" dirty="0">
                <a:latin typeface="Arial"/>
                <a:cs typeface="Arial"/>
              </a:rPr>
              <a:t>}]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5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{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RESTRICT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|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CASCADE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|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NULL</a:t>
            </a:r>
            <a:r>
              <a:rPr sz="2405" spc="-10" dirty="0">
                <a:latin typeface="Arial"/>
                <a:cs typeface="Arial"/>
              </a:rPr>
              <a:t>}]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5228" y="4691685"/>
            <a:ext cx="330813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405" b="1" dirty="0">
                <a:latin typeface="Arial"/>
                <a:cs typeface="Arial"/>
              </a:rPr>
              <a:t>…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1326" y="4619162"/>
            <a:ext cx="2573340" cy="1342336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R="634934" algn="r">
              <a:spcBef>
                <a:spcPts val="671"/>
              </a:spcBef>
            </a:pPr>
            <a:r>
              <a:rPr sz="2405" b="1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CHECK </a:t>
            </a:r>
            <a:r>
              <a:rPr sz="2405" spc="-10" dirty="0">
                <a:latin typeface="Arial"/>
                <a:cs typeface="Arial"/>
              </a:rPr>
              <a:t>condition]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b="1" dirty="0">
                <a:latin typeface="Arial"/>
                <a:cs typeface="Arial"/>
              </a:rPr>
              <a:t>…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18977" y="5130648"/>
            <a:ext cx="110694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5229" y="6008574"/>
            <a:ext cx="313636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405" b="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405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b="1" spc="-5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8" y="548640"/>
            <a:ext cx="5724331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7674" y="1404756"/>
            <a:ext cx="3382559" cy="4786454"/>
          </a:xfrm>
          <a:prstGeom prst="rect">
            <a:avLst/>
          </a:prstGeom>
        </p:spPr>
        <p:txBody>
          <a:bodyPr vert="horz" wrap="square" lIns="0" tIns="111967" rIns="0" bIns="0" rtlCol="0">
            <a:spAutoFit/>
          </a:bodyPr>
          <a:lstStyle/>
          <a:p>
            <a:pPr marL="356276" indent="-343552">
              <a:spcBef>
                <a:spcPts val="882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Principaux</a:t>
            </a:r>
            <a:r>
              <a:rPr sz="3206" spc="-200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types</a:t>
            </a:r>
            <a:endParaRPr sz="3206">
              <a:latin typeface="Arial"/>
              <a:cs typeface="Arial"/>
            </a:endParaRPr>
          </a:p>
          <a:p>
            <a:pPr marL="856334" lvl="1" indent="-385541">
              <a:spcBef>
                <a:spcPts val="69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855698" algn="l"/>
                <a:tab pos="856334" algn="l"/>
              </a:tabLst>
            </a:pPr>
            <a:r>
              <a:rPr sz="2805" dirty="0">
                <a:latin typeface="Arial"/>
                <a:cs typeface="Arial"/>
              </a:rPr>
              <a:t>CHAR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(n)</a:t>
            </a:r>
            <a:endParaRPr sz="2805">
              <a:latin typeface="Arial"/>
              <a:cs typeface="Arial"/>
            </a:endParaRPr>
          </a:p>
          <a:p>
            <a:pPr marL="757086" lvl="1" indent="-286293">
              <a:spcBef>
                <a:spcPts val="676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spc="-25" dirty="0">
                <a:latin typeface="Arial"/>
                <a:cs typeface="Arial"/>
              </a:rPr>
              <a:t>INT</a:t>
            </a:r>
            <a:endParaRPr sz="2805">
              <a:latin typeface="Arial"/>
              <a:cs typeface="Arial"/>
            </a:endParaRPr>
          </a:p>
          <a:p>
            <a:pPr marL="757086" lvl="1" indent="-286293">
              <a:spcBef>
                <a:spcPts val="68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spc="-10" dirty="0">
                <a:latin typeface="Arial"/>
                <a:cs typeface="Arial"/>
              </a:rPr>
              <a:t>SMALLINT</a:t>
            </a:r>
            <a:endParaRPr sz="2805">
              <a:latin typeface="Arial"/>
              <a:cs typeface="Arial"/>
            </a:endParaRPr>
          </a:p>
          <a:p>
            <a:pPr marL="757086" lvl="1" indent="-286293">
              <a:spcBef>
                <a:spcPts val="676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spc="-10" dirty="0">
                <a:latin typeface="Arial"/>
                <a:cs typeface="Arial"/>
              </a:rPr>
              <a:t>FLOAT</a:t>
            </a:r>
            <a:endParaRPr sz="2805">
              <a:latin typeface="Arial"/>
              <a:cs typeface="Arial"/>
            </a:endParaRPr>
          </a:p>
          <a:p>
            <a:pPr marL="757086" lvl="1" indent="-286293">
              <a:spcBef>
                <a:spcPts val="68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dirty="0">
                <a:latin typeface="Arial"/>
                <a:cs typeface="Arial"/>
              </a:rPr>
              <a:t>DECIMAL</a:t>
            </a:r>
            <a:r>
              <a:rPr sz="2805" spc="-3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(n,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m)</a:t>
            </a:r>
            <a:endParaRPr sz="2805">
              <a:latin typeface="Arial"/>
              <a:cs typeface="Arial"/>
            </a:endParaRPr>
          </a:p>
          <a:p>
            <a:pPr marL="757086" lvl="1" indent="-286293">
              <a:spcBef>
                <a:spcPts val="68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spc="-20" dirty="0">
                <a:latin typeface="Arial"/>
                <a:cs typeface="Arial"/>
              </a:rPr>
              <a:t>DATE</a:t>
            </a:r>
            <a:endParaRPr sz="2805">
              <a:latin typeface="Arial"/>
              <a:cs typeface="Arial"/>
            </a:endParaRPr>
          </a:p>
          <a:p>
            <a:pPr marL="757086" lvl="1" indent="-286293">
              <a:spcBef>
                <a:spcPts val="67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spc="-20" dirty="0">
                <a:latin typeface="Arial"/>
                <a:cs typeface="Arial"/>
              </a:rPr>
              <a:t>TIME</a:t>
            </a:r>
            <a:endParaRPr sz="2805">
              <a:latin typeface="Arial"/>
              <a:cs typeface="Arial"/>
            </a:endParaRPr>
          </a:p>
          <a:p>
            <a:pPr marL="470157">
              <a:spcBef>
                <a:spcPts val="681"/>
              </a:spcBef>
            </a:pPr>
            <a:r>
              <a:rPr sz="2805" b="1" dirty="0">
                <a:latin typeface="Arial"/>
                <a:cs typeface="Arial"/>
              </a:rPr>
              <a:t>…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5045"/>
            <a:ext cx="10535109" cy="929538"/>
          </a:xfrm>
          <a:prstGeom prst="rect">
            <a:avLst/>
          </a:prstGeom>
        </p:spPr>
        <p:txBody>
          <a:bodyPr vert="horz" wrap="square" lIns="0" tIns="24874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7916" y="1472808"/>
            <a:ext cx="8741723" cy="4605942"/>
          </a:xfrm>
          <a:prstGeom prst="rect">
            <a:avLst/>
          </a:prstGeom>
        </p:spPr>
        <p:txBody>
          <a:bodyPr vert="horz" wrap="square" lIns="0" tIns="111331" rIns="0" bIns="0" rtlCol="0">
            <a:spAutoFit/>
          </a:bodyPr>
          <a:lstStyle/>
          <a:p>
            <a:pPr marL="356276" indent="-343552">
              <a:spcBef>
                <a:spcPts val="877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Contraintes</a:t>
            </a:r>
            <a:r>
              <a:rPr sz="3206" spc="-220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d’intégrité</a:t>
            </a:r>
            <a:endParaRPr sz="3206">
              <a:latin typeface="Arial"/>
              <a:cs typeface="Arial"/>
            </a:endParaRPr>
          </a:p>
          <a:p>
            <a:pPr marL="856334" lvl="1" indent="-386177">
              <a:spcBef>
                <a:spcPts val="68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855698" algn="l"/>
                <a:tab pos="856334" algn="l"/>
              </a:tabLst>
            </a:pPr>
            <a:r>
              <a:rPr sz="2805" dirty="0">
                <a:latin typeface="Arial"/>
                <a:cs typeface="Arial"/>
              </a:rPr>
              <a:t>NOT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NULL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 valeur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null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impossible</a:t>
            </a:r>
            <a:endParaRPr sz="2805">
              <a:latin typeface="Arial"/>
              <a:cs typeface="Arial"/>
            </a:endParaRPr>
          </a:p>
          <a:p>
            <a:pPr marL="757086" lvl="1" indent="-286929">
              <a:spcBef>
                <a:spcPts val="68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dirty="0">
                <a:latin typeface="Arial"/>
                <a:cs typeface="Arial"/>
              </a:rPr>
              <a:t>UNIQUE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unicité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d’un</a:t>
            </a:r>
            <a:r>
              <a:rPr sz="2805" spc="-10" dirty="0">
                <a:latin typeface="Arial"/>
                <a:cs typeface="Arial"/>
              </a:rPr>
              <a:t> attribut</a:t>
            </a:r>
            <a:endParaRPr sz="2805">
              <a:latin typeface="Arial"/>
              <a:cs typeface="Arial"/>
            </a:endParaRPr>
          </a:p>
          <a:p>
            <a:pPr marL="757086" lvl="1" indent="-286929">
              <a:spcBef>
                <a:spcPts val="676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dirty="0">
                <a:latin typeface="Arial"/>
                <a:cs typeface="Arial"/>
              </a:rPr>
              <a:t>PRIMARY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KEY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clé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primaire</a:t>
            </a:r>
            <a:endParaRPr sz="2805">
              <a:latin typeface="Arial"/>
              <a:cs typeface="Arial"/>
            </a:endParaRPr>
          </a:p>
          <a:p>
            <a:pPr marL="757086" lvl="1" indent="-286929">
              <a:spcBef>
                <a:spcPts val="681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dirty="0">
                <a:latin typeface="Arial"/>
                <a:cs typeface="Arial"/>
              </a:rPr>
              <a:t>FOREIGN</a:t>
            </a:r>
            <a:r>
              <a:rPr sz="2805" spc="-3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KEY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clé</a:t>
            </a:r>
            <a:r>
              <a:rPr sz="2805" spc="-10" dirty="0">
                <a:latin typeface="Arial"/>
                <a:cs typeface="Arial"/>
              </a:rPr>
              <a:t> étrangère</a:t>
            </a:r>
            <a:endParaRPr sz="2805">
              <a:latin typeface="Arial"/>
              <a:cs typeface="Arial"/>
            </a:endParaRPr>
          </a:p>
          <a:p>
            <a:pPr marL="757086" lvl="1" indent="-286929" algn="just">
              <a:spcBef>
                <a:spcPts val="676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757086" algn="l"/>
              </a:tabLst>
            </a:pPr>
            <a:r>
              <a:rPr sz="2805" dirty="0">
                <a:latin typeface="Arial"/>
                <a:cs typeface="Arial"/>
              </a:rPr>
              <a:t>CHECK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plage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ou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liste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-10" dirty="0">
                <a:latin typeface="Arial"/>
                <a:cs typeface="Arial"/>
              </a:rPr>
              <a:t> valeurs</a:t>
            </a:r>
            <a:endParaRPr sz="2805">
              <a:latin typeface="Arial"/>
              <a:cs typeface="Arial"/>
            </a:endParaRPr>
          </a:p>
          <a:p>
            <a:pPr marL="756450" marR="5090" algn="just">
              <a:spcBef>
                <a:spcPts val="681"/>
              </a:spcBef>
            </a:pP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Une</a:t>
            </a:r>
            <a:r>
              <a:rPr sz="2805" spc="12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contrainte</a:t>
            </a:r>
            <a:r>
              <a:rPr sz="2805" spc="130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qui</a:t>
            </a:r>
            <a:r>
              <a:rPr sz="2805" spc="130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ne</a:t>
            </a:r>
            <a:r>
              <a:rPr sz="2805" spc="12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fait</a:t>
            </a:r>
            <a:r>
              <a:rPr sz="2805" spc="130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référence</a:t>
            </a:r>
            <a:r>
              <a:rPr sz="2805" spc="130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qu’à</a:t>
            </a:r>
            <a:r>
              <a:rPr sz="2805" spc="12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spc="-25" dirty="0">
                <a:solidFill>
                  <a:srgbClr val="1818FF"/>
                </a:solidFill>
                <a:latin typeface="Arial"/>
                <a:cs typeface="Arial"/>
              </a:rPr>
              <a:t>une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seule</a:t>
            </a:r>
            <a:r>
              <a:rPr sz="2805" spc="19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colonne</a:t>
            </a:r>
            <a:r>
              <a:rPr sz="2805" spc="19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805" spc="19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la</a:t>
            </a:r>
            <a:r>
              <a:rPr sz="2805" spc="19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table</a:t>
            </a:r>
            <a:r>
              <a:rPr sz="2805" spc="200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peut</a:t>
            </a:r>
            <a:r>
              <a:rPr sz="2805" spc="19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être</a:t>
            </a:r>
            <a:r>
              <a:rPr sz="2805" spc="19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déclarée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comme complément de la définition de la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colonne.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5045"/>
            <a:ext cx="10535109" cy="929538"/>
          </a:xfrm>
          <a:prstGeom prst="rect">
            <a:avLst/>
          </a:prstGeom>
        </p:spPr>
        <p:txBody>
          <a:bodyPr vert="horz" wrap="square" lIns="0" tIns="24874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7916" y="1571615"/>
            <a:ext cx="8741087" cy="3540331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355639" marR="5090" indent="-343552" algn="just">
              <a:spcBef>
                <a:spcPts val="95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Le</a:t>
            </a:r>
            <a:r>
              <a:rPr sz="3206" spc="71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système</a:t>
            </a:r>
            <a:r>
              <a:rPr sz="3206" spc="71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garantit</a:t>
            </a:r>
            <a:r>
              <a:rPr sz="3206" spc="71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l’intégrité</a:t>
            </a:r>
            <a:r>
              <a:rPr sz="3206" spc="706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des</a:t>
            </a:r>
            <a:r>
              <a:rPr sz="3206" spc="71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données</a:t>
            </a:r>
            <a:r>
              <a:rPr sz="3206" spc="-10" dirty="0">
                <a:latin typeface="Arial"/>
                <a:cs typeface="Arial"/>
              </a:rPr>
              <a:t>: </a:t>
            </a:r>
            <a:r>
              <a:rPr sz="3206" dirty="0">
                <a:latin typeface="Arial"/>
                <a:cs typeface="Arial"/>
              </a:rPr>
              <a:t>toute</a:t>
            </a:r>
            <a:r>
              <a:rPr sz="3206" spc="5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opération</a:t>
            </a:r>
            <a:r>
              <a:rPr sz="3206" spc="5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5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mise</a:t>
            </a:r>
            <a:r>
              <a:rPr sz="3206" spc="5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jour</a:t>
            </a:r>
            <a:r>
              <a:rPr sz="3206" spc="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violant</a:t>
            </a:r>
            <a:r>
              <a:rPr sz="3206" spc="6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une</a:t>
            </a:r>
            <a:r>
              <a:rPr sz="3206" spc="65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des </a:t>
            </a:r>
            <a:r>
              <a:rPr sz="3206" dirty="0">
                <a:latin typeface="Arial"/>
                <a:cs typeface="Arial"/>
              </a:rPr>
              <a:t>contraintes</a:t>
            </a:r>
            <a:r>
              <a:rPr sz="3206" spc="-1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spécifiées</a:t>
            </a:r>
            <a:r>
              <a:rPr sz="3206" spc="-16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sera</a:t>
            </a:r>
            <a:r>
              <a:rPr sz="3206" spc="-165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rejetée.</a:t>
            </a:r>
            <a:endParaRPr sz="3206">
              <a:latin typeface="Arial"/>
              <a:cs typeface="Arial"/>
            </a:endParaRPr>
          </a:p>
          <a:p>
            <a:pPr marL="356276" marR="6998" indent="-343552" algn="just">
              <a:spcBef>
                <a:spcPts val="751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SQL2</a:t>
            </a:r>
            <a:r>
              <a:rPr sz="3206" spc="41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permet</a:t>
            </a:r>
            <a:r>
              <a:rPr sz="3206" spc="41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41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spécifier</a:t>
            </a:r>
            <a:r>
              <a:rPr sz="3206" spc="41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les</a:t>
            </a:r>
            <a:r>
              <a:rPr sz="3206" spc="41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actions</a:t>
            </a:r>
            <a:r>
              <a:rPr sz="3206" spc="406" dirty="0">
                <a:latin typeface="Arial"/>
                <a:cs typeface="Arial"/>
              </a:rPr>
              <a:t>  </a:t>
            </a:r>
            <a:r>
              <a:rPr sz="3206" spc="-50" dirty="0">
                <a:latin typeface="Arial"/>
                <a:cs typeface="Arial"/>
              </a:rPr>
              <a:t>à </a:t>
            </a:r>
            <a:r>
              <a:rPr sz="3206" dirty="0">
                <a:latin typeface="Arial"/>
                <a:cs typeface="Arial"/>
              </a:rPr>
              <a:t>entreprendre</a:t>
            </a:r>
            <a:r>
              <a:rPr sz="3206" spc="7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pour</a:t>
            </a:r>
            <a:r>
              <a:rPr sz="3206" spc="8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le</a:t>
            </a:r>
            <a:r>
              <a:rPr sz="3206" spc="80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maintien</a:t>
            </a:r>
            <a:r>
              <a:rPr sz="3206" spc="6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70" dirty="0">
                <a:latin typeface="Arial"/>
                <a:cs typeface="Arial"/>
              </a:rPr>
              <a:t>  </a:t>
            </a:r>
            <a:r>
              <a:rPr sz="3206" spc="-10" dirty="0">
                <a:latin typeface="Arial"/>
                <a:cs typeface="Arial"/>
              </a:rPr>
              <a:t>l’intégrité </a:t>
            </a:r>
            <a:r>
              <a:rPr sz="3206" dirty="0">
                <a:latin typeface="Arial"/>
                <a:cs typeface="Arial"/>
              </a:rPr>
              <a:t>référentielle,</a:t>
            </a:r>
            <a:r>
              <a:rPr sz="3206" spc="30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lors</a:t>
            </a:r>
            <a:r>
              <a:rPr sz="3206" spc="30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d’une</a:t>
            </a:r>
            <a:r>
              <a:rPr sz="3206" spc="30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suppression</a:t>
            </a:r>
            <a:r>
              <a:rPr sz="3206" spc="30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ou</a:t>
            </a:r>
            <a:r>
              <a:rPr sz="3206" spc="311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d’une modification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d’un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tuple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référencé.</a:t>
            </a:r>
            <a:endParaRPr sz="320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5045"/>
            <a:ext cx="10535109" cy="929538"/>
          </a:xfrm>
          <a:prstGeom prst="rect">
            <a:avLst/>
          </a:prstGeom>
        </p:spPr>
        <p:txBody>
          <a:bodyPr vert="horz" wrap="square" lIns="0" tIns="24874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5963" y="1572378"/>
            <a:ext cx="8039383" cy="235066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299017" marR="916137" indent="-286293">
              <a:spcBef>
                <a:spcPts val="100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299017" algn="l"/>
                <a:tab pos="6718341" algn="l"/>
              </a:tabLst>
            </a:pPr>
            <a:r>
              <a:rPr sz="2805" dirty="0">
                <a:latin typeface="Arial"/>
                <a:cs typeface="Arial"/>
              </a:rPr>
              <a:t>CASCADE</a:t>
            </a:r>
            <a:r>
              <a:rPr sz="2805" spc="-2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cascader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suppressions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ou </a:t>
            </a:r>
            <a:r>
              <a:rPr sz="2805" spc="-10" dirty="0">
                <a:latin typeface="Arial"/>
                <a:cs typeface="Arial"/>
              </a:rPr>
              <a:t>modifications.</a:t>
            </a:r>
            <a:endParaRPr sz="2805">
              <a:latin typeface="Arial"/>
              <a:cs typeface="Arial"/>
            </a:endParaRPr>
          </a:p>
          <a:p>
            <a:pPr marL="299017" indent="-286293">
              <a:spcBef>
                <a:spcPts val="686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299017" algn="l"/>
              </a:tabLst>
            </a:pPr>
            <a:r>
              <a:rPr sz="2805" dirty="0">
                <a:latin typeface="Arial"/>
                <a:cs typeface="Arial"/>
              </a:rPr>
              <a:t>SET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NULL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rendre null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attributs </a:t>
            </a:r>
            <a:r>
              <a:rPr sz="2805" spc="-10" dirty="0">
                <a:latin typeface="Arial"/>
                <a:cs typeface="Arial"/>
              </a:rPr>
              <a:t>référencés.</a:t>
            </a:r>
            <a:endParaRPr sz="2805">
              <a:latin typeface="Arial"/>
              <a:cs typeface="Arial"/>
            </a:endParaRPr>
          </a:p>
          <a:p>
            <a:pPr marL="299017" marR="5090" indent="-286293">
              <a:spcBef>
                <a:spcPts val="676"/>
              </a:spcBef>
              <a:buClr>
                <a:srgbClr val="1818FF"/>
              </a:buClr>
              <a:buSzPct val="78571"/>
              <a:buFont typeface="Meiryo"/>
              <a:buChar char="✓"/>
              <a:tabLst>
                <a:tab pos="299017" algn="l"/>
              </a:tabLst>
            </a:pPr>
            <a:r>
              <a:rPr sz="2805" dirty="0">
                <a:latin typeface="Arial"/>
                <a:cs typeface="Arial"/>
              </a:rPr>
              <a:t>RESTRICT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: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rejet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la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mise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à</a:t>
            </a:r>
            <a:r>
              <a:rPr sz="2805" spc="-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jour.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C’est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l’option </a:t>
            </a:r>
            <a:r>
              <a:rPr sz="2805" dirty="0">
                <a:latin typeface="Arial"/>
                <a:cs typeface="Arial"/>
              </a:rPr>
              <a:t>par </a:t>
            </a:r>
            <a:r>
              <a:rPr sz="2805" spc="-10" dirty="0">
                <a:latin typeface="Arial"/>
                <a:cs typeface="Arial"/>
              </a:rPr>
              <a:t>défaut.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648298"/>
            <a:ext cx="10535109" cy="763031"/>
          </a:xfrm>
          <a:prstGeom prst="rect">
            <a:avLst/>
          </a:prstGeom>
        </p:spPr>
        <p:txBody>
          <a:bodyPr vert="horz" wrap="square" lIns="0" tIns="83847" rIns="0" bIns="0" rtlCol="0" anchor="ctr">
            <a:spAutoFit/>
          </a:bodyPr>
          <a:lstStyle/>
          <a:p>
            <a:pPr marL="2602085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818FF"/>
                </a:solidFill>
              </a:rPr>
              <a:t>Exemple</a:t>
            </a:r>
            <a:r>
              <a:rPr spc="-175" dirty="0">
                <a:solidFill>
                  <a:srgbClr val="1818FF"/>
                </a:solidFill>
              </a:rPr>
              <a:t> </a:t>
            </a:r>
            <a:r>
              <a:rPr spc="-10" dirty="0">
                <a:solidFill>
                  <a:srgbClr val="1818FF"/>
                </a:solidFill>
              </a:rPr>
              <a:t>(1/3)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0102" y="1855915"/>
            <a:ext cx="6828736" cy="3621126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R="3219205">
              <a:lnSpc>
                <a:spcPct val="120200"/>
              </a:lnSpc>
              <a:spcBef>
                <a:spcPts val="95"/>
              </a:spcBef>
            </a:pPr>
            <a:r>
              <a:rPr sz="2805" dirty="0">
                <a:latin typeface="Arial"/>
                <a:cs typeface="Arial"/>
              </a:rPr>
              <a:t>CREATE</a:t>
            </a:r>
            <a:r>
              <a:rPr sz="2805" spc="-3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TABLE</a:t>
            </a:r>
            <a:r>
              <a:rPr sz="2805" spc="-2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client </a:t>
            </a:r>
            <a:r>
              <a:rPr sz="2805" spc="-5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2805">
              <a:latin typeface="Arial"/>
              <a:cs typeface="Arial"/>
            </a:endParaRPr>
          </a:p>
          <a:p>
            <a:pPr marR="1834819">
              <a:lnSpc>
                <a:spcPct val="120000"/>
              </a:lnSpc>
              <a:spcBef>
                <a:spcPts val="10"/>
              </a:spcBef>
            </a:pPr>
            <a:r>
              <a:rPr sz="2805" dirty="0">
                <a:latin typeface="Arial"/>
                <a:cs typeface="Arial"/>
              </a:rPr>
              <a:t>IdCli</a:t>
            </a:r>
            <a:r>
              <a:rPr sz="2805" spc="-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CHAR(4)</a:t>
            </a:r>
            <a:r>
              <a:rPr sz="2805" spc="-3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PRIMARY</a:t>
            </a:r>
            <a:r>
              <a:rPr sz="2805" spc="-2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KEY</a:t>
            </a:r>
            <a:r>
              <a:rPr sz="2805" spc="-25" dirty="0">
                <a:latin typeface="Arial"/>
                <a:cs typeface="Arial"/>
              </a:rPr>
              <a:t> </a:t>
            </a:r>
            <a:r>
              <a:rPr sz="2805" spc="-50" dirty="0">
                <a:latin typeface="Arial"/>
                <a:cs typeface="Arial"/>
              </a:rPr>
              <a:t>, </a:t>
            </a:r>
            <a:r>
              <a:rPr sz="2805" dirty="0">
                <a:latin typeface="Arial"/>
                <a:cs typeface="Arial"/>
              </a:rPr>
              <a:t>nom CHAR(20) </a:t>
            </a:r>
            <a:r>
              <a:rPr sz="2805" spc="-50" dirty="0">
                <a:latin typeface="Arial"/>
                <a:cs typeface="Arial"/>
              </a:rPr>
              <a:t>,</a:t>
            </a:r>
            <a:endParaRPr sz="2805">
              <a:latin typeface="Arial"/>
              <a:cs typeface="Arial"/>
            </a:endParaRPr>
          </a:p>
          <a:p>
            <a:pPr>
              <a:spcBef>
                <a:spcPts val="676"/>
              </a:spcBef>
            </a:pPr>
            <a:r>
              <a:rPr sz="2805" dirty="0">
                <a:latin typeface="Arial"/>
                <a:cs typeface="Arial"/>
              </a:rPr>
              <a:t>ville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CHAR(30)</a:t>
            </a:r>
            <a:endParaRPr sz="2805">
              <a:latin typeface="Arial"/>
              <a:cs typeface="Arial"/>
            </a:endParaRPr>
          </a:p>
          <a:p>
            <a:pPr>
              <a:spcBef>
                <a:spcPts val="681"/>
              </a:spcBef>
            </a:pPr>
            <a:r>
              <a:rPr sz="2805" dirty="0">
                <a:latin typeface="Arial"/>
                <a:cs typeface="Arial"/>
              </a:rPr>
              <a:t>CHECK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(ville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IN ('Sousse',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'Sfax',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'Gabes') </a:t>
            </a:r>
            <a:r>
              <a:rPr sz="2805" spc="-50" dirty="0">
                <a:latin typeface="Arial"/>
                <a:cs typeface="Arial"/>
              </a:rPr>
              <a:t>,</a:t>
            </a:r>
            <a:endParaRPr sz="2805">
              <a:latin typeface="Arial"/>
              <a:cs typeface="Arial"/>
            </a:endParaRPr>
          </a:p>
          <a:p>
            <a:pPr>
              <a:spcBef>
                <a:spcPts val="676"/>
              </a:spcBef>
            </a:pP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0537" y="448632"/>
            <a:ext cx="3512339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1818FF"/>
                </a:solidFill>
              </a:rPr>
              <a:t>Exemple</a:t>
            </a:r>
            <a:r>
              <a:rPr spc="-175" dirty="0">
                <a:solidFill>
                  <a:srgbClr val="1818FF"/>
                </a:solidFill>
              </a:rPr>
              <a:t> </a:t>
            </a:r>
            <a:r>
              <a:rPr spc="-10" dirty="0">
                <a:solidFill>
                  <a:srgbClr val="1818FF"/>
                </a:solidFill>
              </a:rPr>
              <a:t>(2/3)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0102" y="1355567"/>
            <a:ext cx="6665238" cy="492765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R="3347719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CREATE</a:t>
            </a:r>
            <a:r>
              <a:rPr sz="2405" spc="-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produit </a:t>
            </a:r>
            <a:r>
              <a:rPr sz="2405" spc="-5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IdPro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CHAR(6)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PRIMARY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KEY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nom</a:t>
            </a:r>
            <a:r>
              <a:rPr sz="2405" spc="-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CHAR(30)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NOT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NULL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UNIQUE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 marR="3926030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marque CHAR(30) </a:t>
            </a:r>
            <a:r>
              <a:rPr sz="2405" spc="-50" dirty="0">
                <a:latin typeface="Arial"/>
                <a:cs typeface="Arial"/>
              </a:rPr>
              <a:t>, </a:t>
            </a:r>
            <a:r>
              <a:rPr sz="2405" dirty="0">
                <a:latin typeface="Arial"/>
                <a:cs typeface="Arial"/>
              </a:rPr>
              <a:t>prix</a:t>
            </a:r>
            <a:r>
              <a:rPr sz="2405" spc="-4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DECIMAL(6,3)</a:t>
            </a:r>
            <a:r>
              <a:rPr sz="2405" spc="-40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qstock</a:t>
            </a:r>
            <a:r>
              <a:rPr sz="2405" spc="-30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SMALLINT</a:t>
            </a:r>
            <a:endParaRPr sz="2405">
              <a:latin typeface="Arial"/>
              <a:cs typeface="Arial"/>
            </a:endParaRPr>
          </a:p>
          <a:p>
            <a:pPr marL="1085368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CHECK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(qstock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BETWEEN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0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AND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100)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--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contrainte de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table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CHECK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(marque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&lt;&gt;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'IBM'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qstock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&lt;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10)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71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8272C-718C-7AC3-DE05-6E6E8768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114520"/>
            <a:ext cx="11016343" cy="1325563"/>
          </a:xfrm>
        </p:spPr>
        <p:txBody>
          <a:bodyPr/>
          <a:lstStyle/>
          <a:p>
            <a:r>
              <a:rPr lang="fr-FR" dirty="0">
                <a:solidFill>
                  <a:srgbClr val="333333"/>
                </a:solidFill>
                <a:latin typeface="Poppins" pitchFamily="2" charset="77"/>
              </a:rPr>
              <a:t>Exemple d’une table de location finis :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0508617-5BDA-3E6F-4E0B-3D82A9DA8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57204"/>
            <a:ext cx="8414194" cy="5035671"/>
          </a:xfrm>
          <a:prstGeom prst="rect">
            <a:avLst/>
          </a:prstGeom>
        </p:spPr>
      </p:pic>
      <p:sp>
        <p:nvSpPr>
          <p:cNvPr id="5" name="AutoShape 2" descr="Avoir La Tête Qui Tourne Vectoriels et illustrations libres de droits -  iStock">
            <a:extLst>
              <a:ext uri="{FF2B5EF4-FFF2-40B4-BE49-F238E27FC236}">
                <a16:creationId xmlns:a16="http://schemas.microsoft.com/office/drawing/2014/main" id="{1C1AC557-E78D-00A5-9F90-A905A35168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Picture 4" descr="Microsoft Excel : trucs et astuce pour gagner du temps">
            <a:extLst>
              <a:ext uri="{FF2B5EF4-FFF2-40B4-BE49-F238E27FC236}">
                <a16:creationId xmlns:a16="http://schemas.microsoft.com/office/drawing/2014/main" id="{46BD19E0-5108-C59C-E850-87F88C6C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" r="11031"/>
          <a:stretch/>
        </p:blipFill>
        <p:spPr bwMode="auto">
          <a:xfrm>
            <a:off x="9478052" y="3975039"/>
            <a:ext cx="2713948" cy="2713948"/>
          </a:xfrm>
          <a:custGeom>
            <a:avLst/>
            <a:gdLst/>
            <a:ahLst/>
            <a:cxnLst/>
            <a:rect l="l" t="t" r="r" b="b"/>
            <a:pathLst>
              <a:path w="4639824" h="4639824">
                <a:moveTo>
                  <a:pt x="2319912" y="0"/>
                </a:moveTo>
                <a:cubicBezTo>
                  <a:pt x="3601164" y="0"/>
                  <a:pt x="4639824" y="1038660"/>
                  <a:pt x="4639824" y="2319912"/>
                </a:cubicBezTo>
                <a:cubicBezTo>
                  <a:pt x="4639824" y="3601164"/>
                  <a:pt x="3601164" y="4639824"/>
                  <a:pt x="2319912" y="4639824"/>
                </a:cubicBezTo>
                <a:cubicBezTo>
                  <a:pt x="1038660" y="4639824"/>
                  <a:pt x="0" y="3601164"/>
                  <a:pt x="0" y="2319912"/>
                </a:cubicBezTo>
                <a:cubicBezTo>
                  <a:pt x="0" y="1038660"/>
                  <a:pt x="1038660" y="0"/>
                  <a:pt x="231991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312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8116" y="506652"/>
            <a:ext cx="2876797" cy="575105"/>
          </a:xfrm>
          <a:prstGeom prst="rect">
            <a:avLst/>
          </a:prstGeom>
        </p:spPr>
        <p:txBody>
          <a:bodyPr vert="horz" wrap="square" lIns="0" tIns="12724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100"/>
              </a:spcBef>
            </a:pPr>
            <a:r>
              <a:rPr sz="3607" dirty="0">
                <a:solidFill>
                  <a:srgbClr val="1818FF"/>
                </a:solidFill>
              </a:rPr>
              <a:t>Exemple</a:t>
            </a:r>
            <a:r>
              <a:rPr sz="3607" spc="-5" dirty="0">
                <a:solidFill>
                  <a:srgbClr val="1818FF"/>
                </a:solidFill>
              </a:rPr>
              <a:t> </a:t>
            </a:r>
            <a:r>
              <a:rPr sz="3607" spc="-10" dirty="0">
                <a:solidFill>
                  <a:srgbClr val="1818FF"/>
                </a:solidFill>
              </a:rPr>
              <a:t>(3/3)</a:t>
            </a:r>
            <a:endParaRPr sz="3607"/>
          </a:p>
        </p:txBody>
      </p:sp>
      <p:sp>
        <p:nvSpPr>
          <p:cNvPr id="3" name="object 3"/>
          <p:cNvSpPr txBox="1"/>
          <p:nvPr/>
        </p:nvSpPr>
        <p:spPr>
          <a:xfrm>
            <a:off x="1857916" y="1145925"/>
            <a:ext cx="6244088" cy="5292366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3361715">
              <a:lnSpc>
                <a:spcPct val="119800"/>
              </a:lnSpc>
              <a:spcBef>
                <a:spcPts val="95"/>
              </a:spcBef>
            </a:pPr>
            <a:r>
              <a:rPr sz="2204" dirty="0">
                <a:latin typeface="Arial"/>
                <a:cs typeface="Arial"/>
              </a:rPr>
              <a:t>CREATE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TABLE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spc="-10" dirty="0">
                <a:latin typeface="Arial"/>
                <a:cs typeface="Arial"/>
              </a:rPr>
              <a:t>vente </a:t>
            </a:r>
            <a:r>
              <a:rPr sz="2204" spc="-5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2204">
              <a:latin typeface="Arial"/>
              <a:cs typeface="Arial"/>
            </a:endParaRPr>
          </a:p>
          <a:p>
            <a:pPr marL="12724">
              <a:spcBef>
                <a:spcPts val="526"/>
              </a:spcBef>
            </a:pPr>
            <a:r>
              <a:rPr sz="2204" dirty="0">
                <a:latin typeface="Arial"/>
                <a:cs typeface="Arial"/>
              </a:rPr>
              <a:t>IdCli</a:t>
            </a:r>
            <a:r>
              <a:rPr sz="2204" spc="-2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CHAR(4)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NOT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spc="-20" dirty="0">
                <a:latin typeface="Arial"/>
                <a:cs typeface="Arial"/>
              </a:rPr>
              <a:t>NULL</a:t>
            </a:r>
            <a:endParaRPr sz="2204">
              <a:latin typeface="Arial"/>
              <a:cs typeface="Arial"/>
            </a:endParaRPr>
          </a:p>
          <a:p>
            <a:pPr marL="12724" marR="1555525" indent="1869810">
              <a:lnSpc>
                <a:spcPct val="119800"/>
              </a:lnSpc>
            </a:pPr>
            <a:r>
              <a:rPr sz="2204" dirty="0">
                <a:latin typeface="Arial"/>
                <a:cs typeface="Arial"/>
              </a:rPr>
              <a:t>REFERENCES</a:t>
            </a:r>
            <a:r>
              <a:rPr sz="2204" spc="-4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client</a:t>
            </a:r>
            <a:r>
              <a:rPr sz="2204" spc="-40" dirty="0">
                <a:latin typeface="Arial"/>
                <a:cs typeface="Arial"/>
              </a:rPr>
              <a:t> </a:t>
            </a:r>
            <a:r>
              <a:rPr sz="2204" spc="-50" dirty="0">
                <a:latin typeface="Arial"/>
                <a:cs typeface="Arial"/>
              </a:rPr>
              <a:t>, </a:t>
            </a:r>
            <a:r>
              <a:rPr sz="2204" dirty="0">
                <a:latin typeface="Arial"/>
                <a:cs typeface="Arial"/>
              </a:rPr>
              <a:t>IdPro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CHAR(6)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NOT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NULL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spc="-50" dirty="0">
                <a:latin typeface="Arial"/>
                <a:cs typeface="Arial"/>
              </a:rPr>
              <a:t>,</a:t>
            </a:r>
            <a:endParaRPr sz="2204">
              <a:latin typeface="Arial"/>
              <a:cs typeface="Arial"/>
            </a:endParaRPr>
          </a:p>
          <a:p>
            <a:pPr marL="12724" marR="3235746">
              <a:lnSpc>
                <a:spcPct val="119800"/>
              </a:lnSpc>
            </a:pPr>
            <a:r>
              <a:rPr sz="2204" dirty="0">
                <a:latin typeface="Arial"/>
                <a:cs typeface="Arial"/>
              </a:rPr>
              <a:t>date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DATE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NOT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NULL</a:t>
            </a:r>
            <a:r>
              <a:rPr sz="2204" spc="-10" dirty="0">
                <a:latin typeface="Arial"/>
                <a:cs typeface="Arial"/>
              </a:rPr>
              <a:t> </a:t>
            </a:r>
            <a:r>
              <a:rPr sz="2204" spc="-50" dirty="0">
                <a:latin typeface="Arial"/>
                <a:cs typeface="Arial"/>
              </a:rPr>
              <a:t>, </a:t>
            </a:r>
            <a:r>
              <a:rPr sz="2204" dirty="0">
                <a:latin typeface="Arial"/>
                <a:cs typeface="Arial"/>
              </a:rPr>
              <a:t>qte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spc="-10" dirty="0">
                <a:latin typeface="Arial"/>
                <a:cs typeface="Arial"/>
              </a:rPr>
              <a:t>SMALLINT</a:t>
            </a:r>
            <a:endParaRPr sz="2204">
              <a:latin typeface="Arial"/>
              <a:cs typeface="Arial"/>
            </a:endParaRPr>
          </a:p>
          <a:p>
            <a:pPr marL="479700">
              <a:spcBef>
                <a:spcPts val="521"/>
              </a:spcBef>
            </a:pPr>
            <a:r>
              <a:rPr sz="2204" dirty="0">
                <a:latin typeface="Arial"/>
                <a:cs typeface="Arial"/>
              </a:rPr>
              <a:t>CHECK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(qte</a:t>
            </a:r>
            <a:r>
              <a:rPr sz="2204" spc="-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BETWEEN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1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AND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10)</a:t>
            </a:r>
            <a:r>
              <a:rPr sz="2204" spc="-15" dirty="0">
                <a:latin typeface="Arial"/>
                <a:cs typeface="Arial"/>
              </a:rPr>
              <a:t> </a:t>
            </a:r>
            <a:r>
              <a:rPr sz="2204" spc="-50" dirty="0">
                <a:latin typeface="Arial"/>
                <a:cs typeface="Arial"/>
              </a:rPr>
              <a:t>,</a:t>
            </a:r>
            <a:endParaRPr sz="2204">
              <a:latin typeface="Arial"/>
              <a:cs typeface="Arial"/>
            </a:endParaRPr>
          </a:p>
          <a:p>
            <a:pPr marL="12724">
              <a:spcBef>
                <a:spcPts val="556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--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contrainte de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table</a:t>
            </a:r>
            <a:endParaRPr sz="2405">
              <a:latin typeface="Arial"/>
              <a:cs typeface="Arial"/>
            </a:endParaRPr>
          </a:p>
          <a:p>
            <a:pPr marL="12724" marR="452342">
              <a:lnSpc>
                <a:spcPct val="119800"/>
              </a:lnSpc>
              <a:spcBef>
                <a:spcPts val="15"/>
              </a:spcBef>
            </a:pPr>
            <a:r>
              <a:rPr sz="2204" dirty="0">
                <a:latin typeface="Arial"/>
                <a:cs typeface="Arial"/>
              </a:rPr>
              <a:t>PRIMARY</a:t>
            </a:r>
            <a:r>
              <a:rPr sz="2204" spc="-3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KEY</a:t>
            </a:r>
            <a:r>
              <a:rPr sz="2204" spc="-25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(IdCli,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IdPro,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date)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spc="-50" dirty="0">
                <a:latin typeface="Arial"/>
                <a:cs typeface="Arial"/>
              </a:rPr>
              <a:t>,</a:t>
            </a:r>
            <a:r>
              <a:rPr sz="2204" spc="551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FOREIGN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KEY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(IdPro)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REFERENCES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spc="-10" dirty="0">
                <a:latin typeface="Arial"/>
                <a:cs typeface="Arial"/>
              </a:rPr>
              <a:t>produit</a:t>
            </a:r>
            <a:endParaRPr sz="2204">
              <a:latin typeface="Arial"/>
              <a:cs typeface="Arial"/>
            </a:endParaRPr>
          </a:p>
          <a:p>
            <a:pPr marL="12724">
              <a:spcBef>
                <a:spcPts val="521"/>
              </a:spcBef>
              <a:tabLst>
                <a:tab pos="3182305" algn="l"/>
              </a:tabLst>
            </a:pPr>
            <a:r>
              <a:rPr sz="2204" dirty="0">
                <a:latin typeface="Arial"/>
                <a:cs typeface="Arial"/>
              </a:rPr>
              <a:t>ON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DELETE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spc="-10" dirty="0">
                <a:latin typeface="Arial"/>
                <a:cs typeface="Arial"/>
              </a:rPr>
              <a:t>CASCADE</a:t>
            </a:r>
            <a:r>
              <a:rPr sz="2204" dirty="0">
                <a:latin typeface="Arial"/>
                <a:cs typeface="Arial"/>
              </a:rPr>
              <a:t>	ON</a:t>
            </a:r>
            <a:r>
              <a:rPr sz="2204" spc="-30" dirty="0">
                <a:latin typeface="Arial"/>
                <a:cs typeface="Arial"/>
              </a:rPr>
              <a:t> </a:t>
            </a:r>
            <a:r>
              <a:rPr sz="2204" dirty="0">
                <a:latin typeface="Arial"/>
                <a:cs typeface="Arial"/>
              </a:rPr>
              <a:t>UPDATE</a:t>
            </a:r>
            <a:r>
              <a:rPr sz="2204" spc="-20" dirty="0">
                <a:latin typeface="Arial"/>
                <a:cs typeface="Arial"/>
              </a:rPr>
              <a:t> </a:t>
            </a:r>
            <a:r>
              <a:rPr sz="2204" spc="-10" dirty="0">
                <a:latin typeface="Arial"/>
                <a:cs typeface="Arial"/>
              </a:rPr>
              <a:t>CASCADE</a:t>
            </a:r>
            <a:endParaRPr sz="2204">
              <a:latin typeface="Arial"/>
              <a:cs typeface="Arial"/>
            </a:endParaRPr>
          </a:p>
          <a:p>
            <a:pPr marL="12724">
              <a:spcBef>
                <a:spcPts val="526"/>
              </a:spcBef>
            </a:pPr>
            <a:r>
              <a:rPr sz="2204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20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5045"/>
            <a:ext cx="10535109" cy="929538"/>
          </a:xfrm>
          <a:prstGeom prst="rect">
            <a:avLst/>
          </a:prstGeom>
        </p:spPr>
        <p:txBody>
          <a:bodyPr vert="horz" wrap="square" lIns="0" tIns="24874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0123" y="1542604"/>
            <a:ext cx="6791836" cy="3835395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468884" indent="-456796">
              <a:spcBef>
                <a:spcPts val="95"/>
              </a:spcBef>
              <a:buClr>
                <a:srgbClr val="1818FF"/>
              </a:buClr>
              <a:buSzPct val="75000"/>
              <a:buFont typeface="Meiryo"/>
              <a:buChar char="■"/>
              <a:tabLst>
                <a:tab pos="468884" algn="l"/>
                <a:tab pos="469520" algn="l"/>
              </a:tabLst>
            </a:pPr>
            <a:r>
              <a:rPr sz="3206" dirty="0">
                <a:latin typeface="Arial"/>
                <a:cs typeface="Arial"/>
              </a:rPr>
              <a:t>Création</a:t>
            </a:r>
            <a:r>
              <a:rPr sz="3206" spc="-15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d’index:</a:t>
            </a:r>
            <a:r>
              <a:rPr sz="3206" spc="-130" dirty="0"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sz="3206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INDEX</a:t>
            </a:r>
            <a:endParaRPr sz="3206">
              <a:latin typeface="Arial"/>
              <a:cs typeface="Arial"/>
            </a:endParaRPr>
          </a:p>
          <a:p>
            <a:pPr>
              <a:spcBef>
                <a:spcPts val="10"/>
              </a:spcBef>
              <a:buClr>
                <a:srgbClr val="1818FF"/>
              </a:buClr>
              <a:buFont typeface="Meiryo"/>
              <a:buChar char="■"/>
            </a:pPr>
            <a:endParaRPr sz="3507">
              <a:latin typeface="Arial"/>
              <a:cs typeface="Arial"/>
            </a:endParaRPr>
          </a:p>
          <a:p>
            <a:pPr marL="356276"/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sz="2405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UNIQUE</a:t>
            </a:r>
            <a:r>
              <a:rPr sz="2405" dirty="0">
                <a:latin typeface="Arial"/>
                <a:cs typeface="Arial"/>
              </a:rPr>
              <a:t>]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INDEX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index</a:t>
            </a:r>
            <a:endParaRPr sz="2405">
              <a:latin typeface="Arial"/>
              <a:cs typeface="Arial"/>
            </a:endParaRPr>
          </a:p>
          <a:p>
            <a:pPr marL="258300" algn="ctr">
              <a:spcBef>
                <a:spcPts val="571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5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405" dirty="0">
                <a:latin typeface="Arial"/>
                <a:cs typeface="Arial"/>
              </a:rPr>
              <a:t>colonne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[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ASC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DESC</a:t>
            </a:r>
            <a:r>
              <a:rPr sz="2405" dirty="0">
                <a:latin typeface="Arial"/>
                <a:cs typeface="Arial"/>
              </a:rPr>
              <a:t>],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b="1" dirty="0">
                <a:latin typeface="Arial"/>
                <a:cs typeface="Arial"/>
              </a:rPr>
              <a:t>…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7">
              <a:latin typeface="Arial"/>
              <a:cs typeface="Arial"/>
            </a:endParaRPr>
          </a:p>
          <a:p>
            <a:pPr marL="356276" indent="-343552">
              <a:buClr>
                <a:srgbClr val="1818FF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spc="-10" dirty="0">
                <a:latin typeface="Arial"/>
                <a:cs typeface="Arial"/>
              </a:rPr>
              <a:t>Suppression</a:t>
            </a:r>
            <a:r>
              <a:rPr sz="3206" spc="-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d’index:</a:t>
            </a:r>
            <a:r>
              <a:rPr sz="3206" spc="-120" dirty="0"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sz="3206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INDEX</a:t>
            </a:r>
            <a:endParaRPr sz="3206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3507">
              <a:latin typeface="Arial"/>
              <a:cs typeface="Arial"/>
            </a:endParaRPr>
          </a:p>
          <a:p>
            <a:pPr marL="356276"/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INDEX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index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5045"/>
            <a:ext cx="10535109" cy="929538"/>
          </a:xfrm>
          <a:prstGeom prst="rect">
            <a:avLst/>
          </a:prstGeom>
        </p:spPr>
        <p:txBody>
          <a:bodyPr vert="horz" wrap="square" lIns="0" tIns="24874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Définition</a:t>
            </a:r>
            <a:r>
              <a:rPr spc="-130" dirty="0"/>
              <a:t> </a:t>
            </a:r>
            <a:r>
              <a:rPr dirty="0"/>
              <a:t>des</a:t>
            </a:r>
            <a:r>
              <a:rPr spc="-125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6835" y="1542605"/>
            <a:ext cx="8548325" cy="4578897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468884" indent="-456796">
              <a:spcBef>
                <a:spcPts val="95"/>
              </a:spcBef>
              <a:buClr>
                <a:srgbClr val="1818FF"/>
              </a:buClr>
              <a:buSzPct val="75000"/>
              <a:buFont typeface="Meiryo"/>
              <a:buChar char="■"/>
              <a:tabLst>
                <a:tab pos="468884" algn="l"/>
                <a:tab pos="469520" algn="l"/>
              </a:tabLst>
            </a:pPr>
            <a:r>
              <a:rPr sz="3206" spc="-10" dirty="0">
                <a:latin typeface="Arial"/>
                <a:cs typeface="Arial"/>
              </a:rPr>
              <a:t>Suppression</a:t>
            </a:r>
            <a:r>
              <a:rPr sz="3206" spc="-9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d’une</a:t>
            </a:r>
            <a:r>
              <a:rPr sz="3206" spc="-8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table</a:t>
            </a:r>
            <a:r>
              <a:rPr sz="3206" spc="-8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:</a:t>
            </a:r>
            <a:r>
              <a:rPr sz="3206" spc="-90" dirty="0"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sz="3206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endParaRPr sz="3206">
              <a:latin typeface="Arial"/>
              <a:cs typeface="Arial"/>
            </a:endParaRPr>
          </a:p>
          <a:p>
            <a:pPr>
              <a:spcBef>
                <a:spcPts val="10"/>
              </a:spcBef>
              <a:buClr>
                <a:srgbClr val="1818FF"/>
              </a:buClr>
              <a:buFont typeface="Meiryo"/>
              <a:buChar char="■"/>
            </a:pPr>
            <a:endParaRPr sz="3507">
              <a:latin typeface="Arial"/>
              <a:cs typeface="Arial"/>
            </a:endParaRPr>
          </a:p>
          <a:p>
            <a:pPr marL="356276"/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7">
              <a:latin typeface="Arial"/>
              <a:cs typeface="Arial"/>
            </a:endParaRPr>
          </a:p>
          <a:p>
            <a:pPr marL="356276" indent="-343552">
              <a:spcBef>
                <a:spcPts val="5"/>
              </a:spcBef>
              <a:buClr>
                <a:srgbClr val="1818FF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Ajout</a:t>
            </a:r>
            <a:r>
              <a:rPr sz="3206" spc="-9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d’une</a:t>
            </a:r>
            <a:r>
              <a:rPr sz="3206" spc="-9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colonne</a:t>
            </a:r>
            <a:r>
              <a:rPr sz="3206" spc="-8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une</a:t>
            </a:r>
            <a:r>
              <a:rPr sz="3206" spc="-85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table:</a:t>
            </a:r>
            <a:endParaRPr sz="3206">
              <a:latin typeface="Arial"/>
              <a:cs typeface="Arial"/>
            </a:endParaRPr>
          </a:p>
          <a:p>
            <a:pPr marL="470793">
              <a:spcBef>
                <a:spcPts val="686"/>
              </a:spcBef>
            </a:pP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ALTER</a:t>
            </a:r>
            <a:r>
              <a:rPr sz="2805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r>
              <a:rPr sz="28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table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ADD</a:t>
            </a:r>
            <a:r>
              <a:rPr sz="28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sz="28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colonne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type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spc="-5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80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7">
              <a:latin typeface="Arial"/>
              <a:cs typeface="Arial"/>
            </a:endParaRPr>
          </a:p>
          <a:p>
            <a:pPr marL="356276" indent="-343552">
              <a:buClr>
                <a:srgbClr val="1818FF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spc="-10" dirty="0">
                <a:latin typeface="Arial"/>
                <a:cs typeface="Arial"/>
              </a:rPr>
              <a:t>Suppression</a:t>
            </a:r>
            <a:r>
              <a:rPr sz="3206" spc="-12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d’une</a:t>
            </a:r>
            <a:r>
              <a:rPr sz="3206" spc="-12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colonne</a:t>
            </a:r>
            <a:r>
              <a:rPr sz="3206" spc="-12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d’une</a:t>
            </a:r>
            <a:r>
              <a:rPr sz="3206" spc="-120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table:</a:t>
            </a:r>
            <a:endParaRPr sz="3206">
              <a:latin typeface="Arial"/>
              <a:cs typeface="Arial"/>
            </a:endParaRPr>
          </a:p>
          <a:p>
            <a:pPr marL="470793">
              <a:spcBef>
                <a:spcPts val="686"/>
              </a:spcBef>
            </a:pP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ALTER</a:t>
            </a:r>
            <a:r>
              <a:rPr sz="2805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TABLE</a:t>
            </a:r>
            <a:r>
              <a:rPr sz="28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table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DROP</a:t>
            </a:r>
            <a:r>
              <a:rPr sz="2805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sz="28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colonne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spc="-5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ologramme 3D à partir d’un iPad">
            <a:extLst>
              <a:ext uri="{FF2B5EF4-FFF2-40B4-BE49-F238E27FC236}">
                <a16:creationId xmlns:a16="http://schemas.microsoft.com/office/drawing/2014/main" id="{BAE9A32C-EB7D-E3FB-56DB-E266386D2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5" b="810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07BE39-EC24-3B9C-7AF6-91625F2E1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314922" algn="ctr"/>
            <a:r>
              <a:rPr lang="en-US" sz="5200">
                <a:solidFill>
                  <a:srgbClr val="FFFFFF"/>
                </a:solidFill>
              </a:rPr>
              <a:t>Manipulation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>
                <a:solidFill>
                  <a:srgbClr val="FFFFFF"/>
                </a:solidFill>
              </a:rPr>
              <a:t>des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 spc="-10">
                <a:solidFill>
                  <a:srgbClr val="FFFFFF"/>
                </a:solidFill>
              </a:rPr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357824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6" y="2000653"/>
            <a:ext cx="4642192" cy="514032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356276" indent="-343552">
              <a:spcBef>
                <a:spcPts val="95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La</a:t>
            </a:r>
            <a:r>
              <a:rPr sz="3206" spc="-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commande</a:t>
            </a:r>
            <a:r>
              <a:rPr sz="3206" spc="-114" dirty="0"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SELECT</a:t>
            </a:r>
            <a:endParaRPr sz="32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2563288"/>
            <a:ext cx="6054507" cy="130607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00"/>
              </a:spcBef>
              <a:tabLst>
                <a:tab pos="742453" algn="l"/>
                <a:tab pos="1914344" algn="l"/>
                <a:tab pos="2474207" algn="l"/>
                <a:tab pos="4156336" algn="l"/>
                <a:tab pos="4868888" algn="l"/>
              </a:tabLst>
            </a:pPr>
            <a:r>
              <a:rPr sz="2405" spc="-20" dirty="0">
                <a:latin typeface="Arial"/>
                <a:cs typeface="Arial"/>
              </a:rPr>
              <a:t>Elle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permet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rechercher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données </a:t>
            </a:r>
            <a:r>
              <a:rPr sz="2405" dirty="0">
                <a:latin typeface="Arial"/>
                <a:cs typeface="Arial"/>
              </a:rPr>
              <a:t>plusieurs</a:t>
            </a:r>
            <a:r>
              <a:rPr sz="2405" spc="-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table.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résultat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table.</a:t>
            </a:r>
            <a:endParaRPr sz="2405">
              <a:latin typeface="Arial"/>
              <a:cs typeface="Arial"/>
            </a:endParaRPr>
          </a:p>
          <a:p>
            <a:pPr marL="413534" indent="-286293">
              <a:spcBef>
                <a:spcPts val="701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413534" algn="l"/>
              </a:tabLst>
            </a:pPr>
            <a:r>
              <a:rPr sz="3006" dirty="0">
                <a:latin typeface="Arial"/>
                <a:cs typeface="Arial"/>
              </a:rPr>
              <a:t>Expression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des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projections</a:t>
            </a:r>
            <a:endParaRPr sz="300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4349" y="2563288"/>
            <a:ext cx="1671240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  <a:tabLst>
                <a:tab pos="401446" algn="l"/>
                <a:tab pos="1318220" algn="l"/>
              </a:tabLst>
            </a:pPr>
            <a:r>
              <a:rPr sz="2405" spc="-50" dirty="0">
                <a:latin typeface="Arial"/>
                <a:cs typeface="Arial"/>
              </a:rPr>
              <a:t>à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partir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5193" y="4284787"/>
            <a:ext cx="5083699" cy="903373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prix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10" dirty="0">
                <a:latin typeface="Arial"/>
                <a:cs typeface="Arial"/>
              </a:rPr>
              <a:t> produits.</a:t>
            </a:r>
            <a:endParaRPr sz="24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5193" y="5162713"/>
            <a:ext cx="1213192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endParaRPr sz="240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6710" y="5162713"/>
            <a:ext cx="1279990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60440" marR="5090" indent="-48352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nom,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prix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Produit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3349" y="1916972"/>
            <a:ext cx="8084551" cy="2074577"/>
          </a:xfrm>
          <a:prstGeom prst="rect">
            <a:avLst/>
          </a:prstGeom>
        </p:spPr>
        <p:txBody>
          <a:bodyPr vert="horz" wrap="square" lIns="0" tIns="97971" rIns="0" bIns="0" rtlCol="0">
            <a:spAutoFit/>
          </a:bodyPr>
          <a:lstStyle/>
          <a:p>
            <a:pPr marL="299017" indent="-286293" algn="just">
              <a:spcBef>
                <a:spcPts val="771"/>
              </a:spcBef>
              <a:buSzPct val="78571"/>
              <a:buFont typeface="Meiryo"/>
              <a:buChar char="✓"/>
              <a:tabLst>
                <a:tab pos="299017" algn="l"/>
              </a:tabLst>
            </a:pPr>
            <a:r>
              <a:rPr sz="2805" dirty="0">
                <a:latin typeface="Arial"/>
                <a:cs typeface="Arial"/>
              </a:rPr>
              <a:t>Synonymes</a:t>
            </a:r>
            <a:r>
              <a:rPr sz="2805" spc="-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 noms de table/colonne</a:t>
            </a:r>
            <a:r>
              <a:rPr sz="2805" spc="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(alias)</a:t>
            </a:r>
            <a:endParaRPr sz="2805">
              <a:latin typeface="Arial"/>
              <a:cs typeface="Arial"/>
            </a:endParaRPr>
          </a:p>
          <a:p>
            <a:pPr marL="470793" marR="5090" algn="just">
              <a:spcBef>
                <a:spcPts val="576"/>
              </a:spcBef>
            </a:pPr>
            <a:r>
              <a:rPr sz="2405" dirty="0">
                <a:latin typeface="Arial"/>
                <a:cs typeface="Arial"/>
              </a:rPr>
              <a:t>On</a:t>
            </a:r>
            <a:r>
              <a:rPr sz="2405" spc="13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peut</a:t>
            </a:r>
            <a:r>
              <a:rPr sz="2405" spc="13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introduire</a:t>
            </a:r>
            <a:r>
              <a:rPr sz="2405" spc="13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dans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13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clause</a:t>
            </a:r>
            <a:r>
              <a:rPr sz="2405" spc="12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FROM</a:t>
            </a:r>
            <a:r>
              <a:rPr sz="2405" spc="13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(resp.</a:t>
            </a:r>
            <a:r>
              <a:rPr sz="2405" spc="125" dirty="0">
                <a:latin typeface="Arial"/>
                <a:cs typeface="Arial"/>
              </a:rPr>
              <a:t>  </a:t>
            </a:r>
            <a:r>
              <a:rPr sz="2405" spc="-25" dirty="0">
                <a:latin typeface="Arial"/>
                <a:cs typeface="Arial"/>
              </a:rPr>
              <a:t>la </a:t>
            </a:r>
            <a:r>
              <a:rPr sz="2405" dirty="0">
                <a:latin typeface="Arial"/>
                <a:cs typeface="Arial"/>
              </a:rPr>
              <a:t>clause</a:t>
            </a:r>
            <a:r>
              <a:rPr sz="2405" spc="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SELECT)</a:t>
            </a:r>
            <a:r>
              <a:rPr sz="2405" spc="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synonyme</a:t>
            </a:r>
            <a:r>
              <a:rPr sz="2405" spc="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(resp. </a:t>
            </a:r>
            <a:r>
              <a:rPr sz="2405" dirty="0">
                <a:latin typeface="Arial"/>
                <a:cs typeface="Arial"/>
              </a:rPr>
              <a:t>colonne)</a:t>
            </a:r>
            <a:r>
              <a:rPr sz="2405" spc="1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en</a:t>
            </a:r>
            <a:r>
              <a:rPr sz="2405" spc="15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15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plaçant</a:t>
            </a:r>
            <a:r>
              <a:rPr sz="2405" spc="1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immédiatement</a:t>
            </a:r>
            <a:r>
              <a:rPr sz="2405" spc="1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après</a:t>
            </a:r>
            <a:r>
              <a:rPr sz="2405" spc="1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1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</a:t>
            </a:r>
            <a:r>
              <a:rPr sz="2405" spc="165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de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(resp.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colonne).</a:t>
            </a:r>
            <a:endParaRPr sz="2405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68143" y="4583028"/>
          <a:ext cx="6936885" cy="1250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9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7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0090">
                <a:tc>
                  <a:txBody>
                    <a:bodyPr/>
                    <a:lstStyle/>
                    <a:p>
                      <a:pPr marL="92075" marR="962025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1006475" algn="l"/>
                          <a:tab pos="1183640" algn="l"/>
                        </a:tabLst>
                      </a:pPr>
                      <a:r>
                        <a:rPr sz="1800" b="1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800" b="1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		nom,</a:t>
                      </a:r>
                      <a:r>
                        <a:rPr sz="1800" b="1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prix FROM</a:t>
                      </a:r>
                      <a:r>
                        <a:rPr sz="1800" b="1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	Produit</a:t>
                      </a:r>
                      <a:r>
                        <a:rPr sz="1800" b="1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8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-1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44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0820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1006475" algn="l"/>
                          <a:tab pos="1184275" algn="l"/>
                        </a:tabLst>
                      </a:pPr>
                      <a:r>
                        <a:rPr sz="1800" b="1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SELECT</a:t>
                      </a:r>
                      <a:r>
                        <a:rPr sz="1800" b="1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		nom</a:t>
                      </a:r>
                      <a:r>
                        <a:rPr sz="1800" b="1" spc="-2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800" b="1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libellé,</a:t>
                      </a:r>
                      <a:r>
                        <a:rPr sz="1800" b="1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prix FROM</a:t>
                      </a:r>
                      <a:r>
                        <a:rPr sz="1800" b="1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	Produit</a:t>
                      </a:r>
                      <a:r>
                        <a:rPr sz="1800" b="1" spc="-4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44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6" y="2002179"/>
            <a:ext cx="8267770" cy="112349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marR="5090" indent="-343552" algn="just"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Les</a:t>
            </a:r>
            <a:r>
              <a:rPr sz="2405" spc="12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noms</a:t>
            </a:r>
            <a:r>
              <a:rPr sz="2405" spc="12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12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tables</a:t>
            </a:r>
            <a:r>
              <a:rPr sz="2405" spc="12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ou</a:t>
            </a:r>
            <a:r>
              <a:rPr sz="2405" spc="12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12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synonymes</a:t>
            </a:r>
            <a:r>
              <a:rPr sz="2405" spc="12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peuvent</a:t>
            </a:r>
            <a:r>
              <a:rPr sz="2405" spc="120" dirty="0">
                <a:latin typeface="Arial"/>
                <a:cs typeface="Arial"/>
              </a:rPr>
              <a:t>  </a:t>
            </a:r>
            <a:r>
              <a:rPr sz="2405" spc="-20" dirty="0">
                <a:latin typeface="Arial"/>
                <a:cs typeface="Arial"/>
              </a:rPr>
              <a:t>être </a:t>
            </a:r>
            <a:r>
              <a:rPr sz="2405" dirty="0">
                <a:latin typeface="Arial"/>
                <a:cs typeface="Arial"/>
              </a:rPr>
              <a:t>utilisés</a:t>
            </a:r>
            <a:r>
              <a:rPr sz="2405" spc="18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pour</a:t>
            </a:r>
            <a:r>
              <a:rPr sz="2405" spc="18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préfixer</a:t>
            </a:r>
            <a:r>
              <a:rPr sz="2405" spc="18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19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noms</a:t>
            </a:r>
            <a:r>
              <a:rPr sz="2405" spc="17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18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colonnes</a:t>
            </a:r>
            <a:r>
              <a:rPr sz="2405" spc="17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dans</a:t>
            </a:r>
            <a:r>
              <a:rPr sz="2405" spc="180" dirty="0">
                <a:latin typeface="Arial"/>
                <a:cs typeface="Arial"/>
              </a:rPr>
              <a:t>  </a:t>
            </a:r>
            <a:r>
              <a:rPr sz="2405" spc="-25" dirty="0">
                <a:latin typeface="Arial"/>
                <a:cs typeface="Arial"/>
              </a:rPr>
              <a:t>le </a:t>
            </a:r>
            <a:r>
              <a:rPr sz="2405" spc="-10" dirty="0">
                <a:latin typeface="Arial"/>
                <a:cs typeface="Arial"/>
              </a:rPr>
              <a:t>SELECT.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56" y="3172492"/>
            <a:ext cx="2145193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indent="-343552"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  <a:tab pos="1063101" algn="l"/>
              </a:tabLst>
            </a:pP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préfixes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5193" y="3538015"/>
            <a:ext cx="7279786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  <a:tabLst>
                <a:tab pos="1723482" algn="l"/>
                <a:tab pos="2654254" algn="l"/>
                <a:tab pos="3399250" algn="l"/>
                <a:tab pos="5521000" algn="l"/>
                <a:tab pos="6366518" algn="l"/>
              </a:tabLst>
            </a:pPr>
            <a:r>
              <a:rPr sz="2405" spc="-10" dirty="0">
                <a:latin typeface="Arial"/>
                <a:cs typeface="Arial"/>
              </a:rPr>
              <a:t>particuliers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(e.g.,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une</a:t>
            </a:r>
            <a:r>
              <a:rPr sz="2405" dirty="0">
                <a:latin typeface="Arial"/>
                <a:cs typeface="Arial"/>
              </a:rPr>
              <a:t>	auto-</a:t>
            </a:r>
            <a:r>
              <a:rPr sz="2405" spc="-10" dirty="0">
                <a:latin typeface="Arial"/>
                <a:cs typeface="Arial"/>
              </a:rPr>
              <a:t>jointure).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Leur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emploi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5967" y="3172493"/>
            <a:ext cx="5932361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R="5090" algn="r">
              <a:lnSpc>
                <a:spcPts val="2880"/>
              </a:lnSpc>
              <a:spcBef>
                <a:spcPts val="100"/>
              </a:spcBef>
              <a:tabLst>
                <a:tab pos="554136" algn="l"/>
                <a:tab pos="1346213" algn="l"/>
                <a:tab pos="3124410" algn="l"/>
                <a:tab pos="3848413" algn="l"/>
                <a:tab pos="4724469" algn="l"/>
                <a:tab pos="5430659" algn="l"/>
              </a:tabLst>
            </a:pPr>
            <a:r>
              <a:rPr sz="2405" spc="-25" dirty="0">
                <a:latin typeface="Arial"/>
                <a:cs typeface="Arial"/>
              </a:rPr>
              <a:t>ne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sont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obligatoires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que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dans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cas</a:t>
            </a:r>
            <a:endParaRPr sz="2405">
              <a:latin typeface="Arial"/>
              <a:cs typeface="Arial"/>
            </a:endParaRPr>
          </a:p>
          <a:p>
            <a:pPr marR="6362" algn="r">
              <a:lnSpc>
                <a:spcPts val="2880"/>
              </a:lnSpc>
            </a:pPr>
            <a:r>
              <a:rPr sz="2405" spc="-25" dirty="0">
                <a:latin typeface="Arial"/>
                <a:cs typeface="Arial"/>
              </a:rPr>
              <a:t>est</a:t>
            </a:r>
            <a:endParaRPr sz="2405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83702" y="5218187"/>
            <a:ext cx="7052034" cy="916096"/>
          </a:xfrm>
          <a:custGeom>
            <a:avLst/>
            <a:gdLst/>
            <a:ahLst/>
            <a:cxnLst/>
            <a:rect l="l" t="t" r="r" b="b"/>
            <a:pathLst>
              <a:path w="7038975" h="914400">
                <a:moveTo>
                  <a:pt x="7038594" y="914400"/>
                </a:moveTo>
                <a:lnTo>
                  <a:pt x="7038594" y="0"/>
                </a:lnTo>
                <a:lnTo>
                  <a:pt x="0" y="0"/>
                </a:lnTo>
                <a:lnTo>
                  <a:pt x="0" y="914400"/>
                </a:lnTo>
                <a:lnTo>
                  <a:pt x="7038594" y="9144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803"/>
          </a:p>
        </p:txBody>
      </p:sp>
      <p:sp>
        <p:nvSpPr>
          <p:cNvPr id="8" name="object 8"/>
          <p:cNvSpPr txBox="1"/>
          <p:nvPr/>
        </p:nvSpPr>
        <p:spPr>
          <a:xfrm>
            <a:off x="1871657" y="3830708"/>
            <a:ext cx="8265862" cy="1989965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356276">
              <a:spcBef>
                <a:spcPts val="671"/>
              </a:spcBef>
            </a:pPr>
            <a:r>
              <a:rPr sz="2405" dirty="0">
                <a:latin typeface="Arial"/>
                <a:cs typeface="Arial"/>
              </a:rPr>
              <a:t>cependant conseillé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pour des raisons de </a:t>
            </a:r>
            <a:r>
              <a:rPr sz="2405" spc="-10" dirty="0">
                <a:latin typeface="Arial"/>
                <a:cs typeface="Arial"/>
              </a:rPr>
              <a:t>clarté.</a:t>
            </a:r>
            <a:endParaRPr sz="2405">
              <a:latin typeface="Arial"/>
              <a:cs typeface="Arial"/>
            </a:endParaRPr>
          </a:p>
          <a:p>
            <a:pPr marL="356276" marR="5090" indent="-343552">
              <a:spcBef>
                <a:spcPts val="57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  <a:tab pos="1365935" algn="l"/>
                <a:tab pos="2257261" algn="l"/>
                <a:tab pos="3472414" algn="l"/>
                <a:tab pos="4214232" algn="l"/>
                <a:tab pos="5243614" algn="l"/>
                <a:tab pos="5779936" algn="l"/>
                <a:tab pos="7097519" algn="l"/>
              </a:tabLst>
            </a:pPr>
            <a:r>
              <a:rPr sz="2405" spc="-10" dirty="0">
                <a:latin typeface="Arial"/>
                <a:cs typeface="Arial"/>
              </a:rPr>
              <a:t>L’alias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d’une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colonne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peut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rendre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données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dérivées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 colonne moins encombrants et plus </a:t>
            </a:r>
            <a:r>
              <a:rPr sz="2405" spc="-10" dirty="0">
                <a:latin typeface="Arial"/>
                <a:cs typeface="Arial"/>
              </a:rPr>
              <a:t>significatifs.</a:t>
            </a:r>
            <a:endParaRPr sz="2405">
              <a:latin typeface="Arial"/>
              <a:cs typeface="Arial"/>
            </a:endParaRPr>
          </a:p>
          <a:p>
            <a:pPr marL="1204339" marR="1086641">
              <a:spcBef>
                <a:spcPts val="1333"/>
              </a:spcBef>
              <a:tabLst>
                <a:tab pos="2120476" algn="l"/>
                <a:tab pos="2298614" algn="l"/>
              </a:tabLst>
            </a:pPr>
            <a:r>
              <a:rPr sz="1803" b="1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1803" b="1" dirty="0">
                <a:solidFill>
                  <a:srgbClr val="1818FF"/>
                </a:solidFill>
                <a:latin typeface="Arial"/>
                <a:cs typeface="Arial"/>
              </a:rPr>
              <a:t>		NPro</a:t>
            </a:r>
            <a:r>
              <a:rPr sz="1803" b="1" spc="-4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b="1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1803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3" b="1" dirty="0">
                <a:solidFill>
                  <a:srgbClr val="1818FF"/>
                </a:solidFill>
                <a:latin typeface="Arial"/>
                <a:cs typeface="Arial"/>
              </a:rPr>
              <a:t>produit,</a:t>
            </a:r>
            <a:r>
              <a:rPr sz="1803" b="1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b="1" spc="-10" dirty="0">
                <a:solidFill>
                  <a:srgbClr val="1818FF"/>
                </a:solidFill>
                <a:latin typeface="Arial"/>
                <a:cs typeface="Arial"/>
              </a:rPr>
              <a:t>0.18*prix*qté</a:t>
            </a:r>
            <a:r>
              <a:rPr sz="1803" b="1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b="1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1803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3" b="1" spc="-10" dirty="0">
                <a:solidFill>
                  <a:srgbClr val="1818FF"/>
                </a:solidFill>
                <a:latin typeface="Arial"/>
                <a:cs typeface="Arial"/>
              </a:rPr>
              <a:t>valeur_TVA </a:t>
            </a:r>
            <a:r>
              <a:rPr sz="1803" b="1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1803" b="1" dirty="0">
                <a:solidFill>
                  <a:srgbClr val="1818FF"/>
                </a:solidFill>
                <a:latin typeface="Arial"/>
                <a:cs typeface="Arial"/>
              </a:rPr>
              <a:t>	Produit</a:t>
            </a:r>
            <a:r>
              <a:rPr sz="1803" b="1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1803" b="1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1803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7340" y="5211824"/>
            <a:ext cx="7064758" cy="941544"/>
            <a:chOff x="1446415" y="5202173"/>
            <a:chExt cx="7051675" cy="939800"/>
          </a:xfrm>
        </p:grpSpPr>
        <p:sp>
          <p:nvSpPr>
            <p:cNvPr id="10" name="object 10"/>
            <p:cNvSpPr/>
            <p:nvPr/>
          </p:nvSpPr>
          <p:spPr>
            <a:xfrm>
              <a:off x="1452765" y="5208523"/>
              <a:ext cx="7038975" cy="914400"/>
            </a:xfrm>
            <a:custGeom>
              <a:avLst/>
              <a:gdLst/>
              <a:ahLst/>
              <a:cxnLst/>
              <a:rect l="l" t="t" r="r" b="b"/>
              <a:pathLst>
                <a:path w="7038975" h="914400">
                  <a:moveTo>
                    <a:pt x="0" y="0"/>
                  </a:moveTo>
                  <a:lnTo>
                    <a:pt x="0" y="914400"/>
                  </a:lnTo>
                </a:path>
                <a:path w="7038975" h="914400">
                  <a:moveTo>
                    <a:pt x="7038581" y="0"/>
                  </a:moveTo>
                  <a:lnTo>
                    <a:pt x="7038581" y="9144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2765" y="5202173"/>
              <a:ext cx="7038975" cy="12700"/>
            </a:xfrm>
            <a:custGeom>
              <a:avLst/>
              <a:gdLst/>
              <a:ahLst/>
              <a:cxnLst/>
              <a:rect l="l" t="t" r="r" b="b"/>
              <a:pathLst>
                <a:path w="7038975" h="12700">
                  <a:moveTo>
                    <a:pt x="0" y="0"/>
                  </a:moveTo>
                  <a:lnTo>
                    <a:pt x="0" y="12700"/>
                  </a:lnTo>
                  <a:lnTo>
                    <a:pt x="7038581" y="12700"/>
                  </a:lnTo>
                  <a:lnTo>
                    <a:pt x="70385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3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2765" y="6122923"/>
              <a:ext cx="7038975" cy="0"/>
            </a:xfrm>
            <a:custGeom>
              <a:avLst/>
              <a:gdLst/>
              <a:ahLst/>
              <a:cxnLst/>
              <a:rect l="l" t="t" r="r" b="b"/>
              <a:pathLst>
                <a:path w="7038975">
                  <a:moveTo>
                    <a:pt x="0" y="0"/>
                  </a:moveTo>
                  <a:lnTo>
                    <a:pt x="7038581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803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6" y="1718953"/>
            <a:ext cx="8265226" cy="200141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marR="5090" indent="-343552" algn="just"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Contrairement</a:t>
            </a:r>
            <a:r>
              <a:rPr sz="2405" spc="10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10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l’algèbre</a:t>
            </a:r>
            <a:r>
              <a:rPr sz="2405" spc="10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relationnelle,</a:t>
            </a:r>
            <a:r>
              <a:rPr sz="2405" spc="114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SQL</a:t>
            </a:r>
            <a:r>
              <a:rPr sz="2405" spc="114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n’élimine</a:t>
            </a:r>
            <a:r>
              <a:rPr sz="2405" spc="114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pas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52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doublons.</a:t>
            </a:r>
            <a:r>
              <a:rPr sz="2405" spc="52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Pour</a:t>
            </a:r>
            <a:r>
              <a:rPr sz="2405" spc="52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éliminer</a:t>
            </a:r>
            <a:r>
              <a:rPr sz="2405" spc="53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53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doublons,</a:t>
            </a:r>
            <a:r>
              <a:rPr sz="2405" spc="53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il</a:t>
            </a:r>
            <a:r>
              <a:rPr sz="2405" spc="53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faut</a:t>
            </a:r>
            <a:r>
              <a:rPr sz="2405" spc="536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utiliser 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DISTINCT</a:t>
            </a:r>
            <a:r>
              <a:rPr sz="2405" spc="-10" dirty="0">
                <a:latin typeface="Arial"/>
                <a:cs typeface="Arial"/>
              </a:rPr>
              <a:t>.</a:t>
            </a:r>
            <a:endParaRPr sz="2405">
              <a:latin typeface="Arial"/>
              <a:cs typeface="Arial"/>
            </a:endParaRPr>
          </a:p>
          <a:p>
            <a:pPr marL="356276">
              <a:spcBef>
                <a:spcPts val="556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356276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différentes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villes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0" dirty="0">
                <a:latin typeface="Arial"/>
                <a:cs typeface="Arial"/>
              </a:rPr>
              <a:t> client.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3694668"/>
            <a:ext cx="1213192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6517" y="3694668"/>
            <a:ext cx="2045949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60440" marR="5090" indent="-48352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DISTINCT</a:t>
            </a:r>
            <a:r>
              <a:rPr sz="2405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ville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Client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6" y="1718953"/>
            <a:ext cx="8267770" cy="2024559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indent="-343552">
              <a:lnSpc>
                <a:spcPts val="288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Il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possible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d’effectuer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opérations</a:t>
            </a:r>
            <a:r>
              <a:rPr sz="2405" spc="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arithmétiques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(</a:t>
            </a:r>
            <a:r>
              <a:rPr sz="2405" spc="-25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2405" spc="-25" dirty="0">
                <a:latin typeface="Arial"/>
                <a:cs typeface="Arial"/>
              </a:rPr>
              <a:t>,</a:t>
            </a:r>
            <a:endParaRPr sz="2405">
              <a:latin typeface="Arial"/>
              <a:cs typeface="Arial"/>
            </a:endParaRPr>
          </a:p>
          <a:p>
            <a:pPr marL="356276">
              <a:lnSpc>
                <a:spcPts val="2880"/>
              </a:lnSpc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5" dirty="0">
                <a:latin typeface="Arial"/>
                <a:cs typeface="Arial"/>
              </a:rPr>
              <a:t>,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5" dirty="0">
                <a:latin typeface="Arial"/>
                <a:cs typeface="Arial"/>
              </a:rPr>
              <a:t>,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2405" dirty="0">
                <a:latin typeface="Arial"/>
                <a:cs typeface="Arial"/>
              </a:rPr>
              <a:t>)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sur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colonnes</a:t>
            </a:r>
            <a:r>
              <a:rPr sz="2405" spc="-10" dirty="0">
                <a:latin typeface="Arial"/>
                <a:cs typeface="Arial"/>
              </a:rPr>
              <a:t> extraites.</a:t>
            </a:r>
            <a:endParaRPr sz="2405">
              <a:latin typeface="Arial"/>
              <a:cs typeface="Arial"/>
            </a:endParaRPr>
          </a:p>
          <a:p>
            <a:pPr marL="356276">
              <a:spcBef>
                <a:spcPts val="5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356276" marR="7634">
              <a:spcBef>
                <a:spcPts val="571"/>
              </a:spcBef>
              <a:tabLst>
                <a:tab pos="1524987" algn="l"/>
                <a:tab pos="2082939" algn="l"/>
                <a:tab pos="3693815" algn="l"/>
                <a:tab pos="4353561" algn="l"/>
                <a:tab pos="5610705" algn="l"/>
                <a:tab pos="6405963" algn="l"/>
                <a:tab pos="7082887" algn="l"/>
                <a:tab pos="7759173" algn="l"/>
              </a:tabLst>
            </a:pPr>
            <a:r>
              <a:rPr sz="2405" spc="-10" dirty="0">
                <a:latin typeface="Arial"/>
                <a:cs typeface="Arial"/>
              </a:rPr>
              <a:t>Donner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références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produits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ainsi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que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leur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prix </a:t>
            </a:r>
            <a:r>
              <a:rPr sz="2405" dirty="0">
                <a:latin typeface="Arial"/>
                <a:cs typeface="Arial"/>
              </a:rPr>
              <a:t>TTC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(sachant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taux de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TVA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20" dirty="0">
                <a:latin typeface="Arial"/>
                <a:cs typeface="Arial"/>
              </a:rPr>
              <a:t>18%).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3694668"/>
            <a:ext cx="1213192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6252" y="3694668"/>
            <a:ext cx="2351314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61076" marR="5090" indent="-48988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IDPro,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prix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1.18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7" y="1646429"/>
            <a:ext cx="8265862" cy="263778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marR="1535802" indent="-343552">
              <a:lnSpc>
                <a:spcPct val="119800"/>
              </a:lnSpc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Une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étoile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5" dirty="0">
                <a:latin typeface="Arial"/>
                <a:cs typeface="Arial"/>
              </a:rPr>
              <a:t>)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permet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lister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tous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0" dirty="0">
                <a:latin typeface="Arial"/>
                <a:cs typeface="Arial"/>
              </a:rPr>
              <a:t> attributs.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356276">
              <a:spcBef>
                <a:spcPts val="571"/>
              </a:spcBef>
              <a:tabLst>
                <a:tab pos="1507173" algn="l"/>
                <a:tab pos="2234993" algn="l"/>
                <a:tab pos="2774497" algn="l"/>
                <a:tab pos="5099195" algn="l"/>
                <a:tab pos="6760966" algn="l"/>
                <a:tab pos="7301105" algn="l"/>
              </a:tabLst>
            </a:pPr>
            <a:r>
              <a:rPr sz="2405" spc="-10" dirty="0">
                <a:latin typeface="Arial"/>
                <a:cs typeface="Arial"/>
              </a:rPr>
              <a:t>Donner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tous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renseignements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concernant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clients.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956">
              <a:latin typeface="Arial"/>
              <a:cs typeface="Arial"/>
            </a:endParaRPr>
          </a:p>
          <a:p>
            <a:pPr marL="356276">
              <a:tabLst>
                <a:tab pos="1797920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endParaRPr sz="2405">
              <a:latin typeface="Arial"/>
              <a:cs typeface="Arial"/>
            </a:endParaRPr>
          </a:p>
          <a:p>
            <a:pPr marL="356276">
              <a:spcBef>
                <a:spcPts val="571"/>
              </a:spcBef>
              <a:tabLst>
                <a:tab pos="1844999" algn="l"/>
              </a:tabLst>
            </a:pP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client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3525B2-16EA-727A-998A-54A9C0F67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fr-FR" sz="1800" dirty="0">
                <a:effectLst/>
                <a:latin typeface="ArialMT"/>
              </a:rPr>
              <a:t>Document a une forme arborescente :</a:t>
            </a:r>
            <a:br>
              <a:rPr lang="fr-FR" sz="1800" dirty="0">
                <a:effectLst/>
                <a:latin typeface="ArialMT"/>
              </a:rPr>
            </a:br>
            <a:r>
              <a:rPr lang="fr-FR" sz="1800" dirty="0">
                <a:effectLst/>
                <a:latin typeface="ArialMT"/>
              </a:rPr>
              <a:t>DOM : Un arbre, constitué de </a:t>
            </a:r>
            <a:r>
              <a:rPr lang="fr-FR" sz="1800" dirty="0" err="1">
                <a:effectLst/>
                <a:latin typeface="ArialMT"/>
              </a:rPr>
              <a:t>noeuds</a:t>
            </a:r>
            <a:r>
              <a:rPr lang="fr-FR" sz="1800" dirty="0">
                <a:effectLst/>
                <a:latin typeface="ArialMT"/>
              </a:rPr>
              <a:t> </a:t>
            </a:r>
            <a:r>
              <a:rPr lang="fr-FR" sz="1800" dirty="0" err="1">
                <a:effectLst/>
                <a:latin typeface="ArialMT"/>
              </a:rPr>
              <a:t>typés</a:t>
            </a:r>
            <a:r>
              <a:rPr lang="fr-FR" sz="1800" dirty="0">
                <a:effectLst/>
                <a:latin typeface="ArialMT"/>
              </a:rPr>
              <a:t> (</a:t>
            </a:r>
            <a:r>
              <a:rPr lang="fr-FR" sz="1800" dirty="0" err="1">
                <a:effectLst/>
                <a:latin typeface="ArialMT"/>
              </a:rPr>
              <a:t>éléments</a:t>
            </a:r>
            <a:r>
              <a:rPr lang="fr-FR" sz="1800" dirty="0">
                <a:effectLst/>
                <a:latin typeface="ArialMT"/>
              </a:rPr>
              <a:t>, commentaires, valeurs, </a:t>
            </a:r>
            <a:r>
              <a:rPr lang="fr-FR" sz="1800" dirty="0" err="1">
                <a:effectLst/>
                <a:latin typeface="ArialMT"/>
              </a:rPr>
              <a:t>etc</a:t>
            </a:r>
            <a:r>
              <a:rPr lang="fr-FR" sz="1800" dirty="0">
                <a:effectLst/>
                <a:latin typeface="ArialMT"/>
              </a:rPr>
              <a:t>).</a:t>
            </a:r>
            <a:endParaRPr lang="fr-FR" sz="14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0553241-49F6-D6CE-B8A3-08D2D256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2827619"/>
            <a:ext cx="4974336" cy="31213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992979-7D8F-BCF9-CA75-5156AAF4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474283"/>
            <a:ext cx="4974336" cy="1828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453C4-B2B1-26C8-966E-81DAC5E11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70" y="233815"/>
            <a:ext cx="4031357" cy="9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86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906371"/>
            <a:ext cx="7359945" cy="2285113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519144" indent="-392539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519781" algn="l"/>
              </a:tabLst>
            </a:pPr>
            <a:r>
              <a:rPr sz="3006" dirty="0">
                <a:latin typeface="Arial"/>
                <a:cs typeface="Arial"/>
              </a:rPr>
              <a:t>Expression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des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restrictions</a:t>
            </a:r>
            <a:endParaRPr sz="3006">
              <a:latin typeface="Arial"/>
              <a:cs typeface="Arial"/>
            </a:endParaRPr>
          </a:p>
          <a:p>
            <a:pPr marL="12724" marR="5090">
              <a:spcBef>
                <a:spcPts val="586"/>
              </a:spcBef>
            </a:pPr>
            <a:r>
              <a:rPr sz="2405" dirty="0">
                <a:latin typeface="Arial"/>
                <a:cs typeface="Arial"/>
              </a:rPr>
              <a:t>la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condition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recherche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spécifiée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après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-10" dirty="0">
                <a:latin typeface="Arial"/>
                <a:cs typeface="Arial"/>
              </a:rPr>
              <a:t> clause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par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prédicat.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marque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IBM </a:t>
            </a:r>
            <a:r>
              <a:rPr sz="2405" spc="-50" dirty="0">
                <a:latin typeface="Arial"/>
                <a:cs typeface="Arial"/>
              </a:rPr>
              <a:t>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4143555"/>
            <a:ext cx="1213192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6160" y="4143555"/>
            <a:ext cx="2052311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61076" marR="1015386" indent="-48988">
              <a:lnSpc>
                <a:spcPct val="119800"/>
              </a:lnSpc>
              <a:spcBef>
                <a:spcPts val="100"/>
              </a:spcBef>
            </a:pP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nom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endParaRPr sz="2405">
              <a:latin typeface="Arial"/>
              <a:cs typeface="Arial"/>
            </a:endParaRPr>
          </a:p>
          <a:p>
            <a:pPr marL="59803">
              <a:spcBef>
                <a:spcPts val="571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marque=‘IBM’;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6" y="1714601"/>
            <a:ext cx="8265226" cy="4269971"/>
          </a:xfrm>
          <a:prstGeom prst="rect">
            <a:avLst/>
          </a:prstGeom>
        </p:spPr>
        <p:txBody>
          <a:bodyPr vert="horz" wrap="square" lIns="0" tIns="88429" rIns="0" bIns="0" rtlCol="0">
            <a:spAutoFit/>
          </a:bodyPr>
          <a:lstStyle/>
          <a:p>
            <a:pPr marL="356276" indent="-343552">
              <a:spcBef>
                <a:spcPts val="69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Un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prédicat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simple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peut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être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470793">
              <a:spcBef>
                <a:spcPts val="501"/>
              </a:spcBef>
              <a:tabLst>
                <a:tab pos="756450" algn="l"/>
                <a:tab pos="4787454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50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50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d’égalité</a:t>
            </a:r>
            <a:r>
              <a:rPr sz="2004" spc="-50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ou</a:t>
            </a:r>
            <a:r>
              <a:rPr sz="2004" spc="-45" dirty="0">
                <a:latin typeface="Arial"/>
                <a:cs typeface="Arial"/>
              </a:rPr>
              <a:t> </a:t>
            </a:r>
            <a:r>
              <a:rPr sz="2004" spc="-10" dirty="0">
                <a:latin typeface="Arial"/>
                <a:cs typeface="Arial"/>
              </a:rPr>
              <a:t>d’inégalité</a:t>
            </a:r>
            <a:r>
              <a:rPr sz="2004" dirty="0">
                <a:latin typeface="Arial"/>
                <a:cs typeface="Arial"/>
              </a:rPr>
              <a:t>	(</a:t>
            </a:r>
            <a:r>
              <a:rPr sz="2004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004" dirty="0">
                <a:latin typeface="Arial"/>
                <a:cs typeface="Arial"/>
              </a:rPr>
              <a:t>,</a:t>
            </a:r>
            <a:r>
              <a:rPr sz="2004" spc="-50" dirty="0"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FF0000"/>
                </a:solidFill>
                <a:latin typeface="Arial"/>
                <a:cs typeface="Arial"/>
              </a:rPr>
              <a:t>&lt;&gt;</a:t>
            </a:r>
            <a:r>
              <a:rPr sz="2004" dirty="0">
                <a:latin typeface="Arial"/>
                <a:cs typeface="Arial"/>
              </a:rPr>
              <a:t>,</a:t>
            </a:r>
            <a:r>
              <a:rPr sz="2004" spc="-35" dirty="0"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2004" dirty="0">
                <a:latin typeface="Arial"/>
                <a:cs typeface="Arial"/>
              </a:rPr>
              <a:t>,</a:t>
            </a:r>
            <a:r>
              <a:rPr sz="2004" spc="-45" dirty="0"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sz="2004" dirty="0">
                <a:latin typeface="Arial"/>
                <a:cs typeface="Arial"/>
              </a:rPr>
              <a:t>,</a:t>
            </a:r>
            <a:r>
              <a:rPr sz="2004" spc="-35" dirty="0"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FF0000"/>
                </a:solidFill>
                <a:latin typeface="Arial"/>
                <a:cs typeface="Arial"/>
              </a:rPr>
              <a:t>&lt;=</a:t>
            </a:r>
            <a:r>
              <a:rPr sz="2004" dirty="0">
                <a:latin typeface="Arial"/>
                <a:cs typeface="Arial"/>
              </a:rPr>
              <a:t>,</a:t>
            </a:r>
            <a:r>
              <a:rPr sz="2004" spc="-50" dirty="0">
                <a:latin typeface="Arial"/>
                <a:cs typeface="Arial"/>
              </a:rPr>
              <a:t> </a:t>
            </a:r>
            <a:r>
              <a:rPr sz="2004" spc="-20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004" spc="-20" dirty="0">
                <a:latin typeface="Arial"/>
                <a:cs typeface="Arial"/>
              </a:rPr>
              <a:t>).</a:t>
            </a:r>
            <a:endParaRPr sz="2004">
              <a:latin typeface="Arial"/>
              <a:cs typeface="Arial"/>
            </a:endParaRPr>
          </a:p>
          <a:p>
            <a:pPr marL="470793">
              <a:spcBef>
                <a:spcPts val="471"/>
              </a:spcBef>
              <a:tabLst>
                <a:tab pos="756450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spc="-10" dirty="0">
                <a:solidFill>
                  <a:srgbClr val="FF0000"/>
                </a:solidFill>
                <a:latin typeface="Arial"/>
                <a:cs typeface="Arial"/>
              </a:rPr>
              <a:t>LIKE</a:t>
            </a:r>
            <a:r>
              <a:rPr sz="2004" spc="-10" dirty="0">
                <a:latin typeface="Arial"/>
                <a:cs typeface="Arial"/>
              </a:rPr>
              <a:t>.</a:t>
            </a:r>
            <a:endParaRPr sz="2004">
              <a:latin typeface="Arial"/>
              <a:cs typeface="Arial"/>
            </a:endParaRPr>
          </a:p>
          <a:p>
            <a:pPr marL="470793">
              <a:spcBef>
                <a:spcPts val="476"/>
              </a:spcBef>
              <a:tabLst>
                <a:tab pos="756450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spc="-10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004" spc="-10" dirty="0">
                <a:latin typeface="Arial"/>
                <a:cs typeface="Arial"/>
              </a:rPr>
              <a:t>.</a:t>
            </a:r>
            <a:endParaRPr sz="2004">
              <a:latin typeface="Arial"/>
              <a:cs typeface="Arial"/>
            </a:endParaRPr>
          </a:p>
          <a:p>
            <a:pPr marL="470793">
              <a:spcBef>
                <a:spcPts val="476"/>
              </a:spcBef>
              <a:tabLst>
                <a:tab pos="756450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70" dirty="0">
                <a:latin typeface="Arial"/>
                <a:cs typeface="Arial"/>
              </a:rPr>
              <a:t> </a:t>
            </a:r>
            <a:r>
              <a:rPr sz="2004" spc="-2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4" spc="-25" dirty="0">
                <a:latin typeface="Arial"/>
                <a:cs typeface="Arial"/>
              </a:rPr>
              <a:t>.</a:t>
            </a:r>
            <a:endParaRPr sz="2004">
              <a:latin typeface="Arial"/>
              <a:cs typeface="Arial"/>
            </a:endParaRPr>
          </a:p>
          <a:p>
            <a:pPr marL="470793">
              <a:spcBef>
                <a:spcPts val="476"/>
              </a:spcBef>
              <a:tabLst>
                <a:tab pos="756450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70" dirty="0">
                <a:latin typeface="Arial"/>
                <a:cs typeface="Arial"/>
              </a:rPr>
              <a:t> </a:t>
            </a:r>
            <a:r>
              <a:rPr sz="2004" spc="-10" dirty="0">
                <a:solidFill>
                  <a:srgbClr val="FF0000"/>
                </a:solidFill>
                <a:latin typeface="Arial"/>
                <a:cs typeface="Arial"/>
              </a:rPr>
              <a:t>NULL</a:t>
            </a:r>
            <a:r>
              <a:rPr sz="2004" spc="-10" dirty="0">
                <a:latin typeface="Arial"/>
                <a:cs typeface="Arial"/>
              </a:rPr>
              <a:t>.</a:t>
            </a:r>
            <a:endParaRPr sz="2004">
              <a:latin typeface="Arial"/>
              <a:cs typeface="Arial"/>
            </a:endParaRPr>
          </a:p>
          <a:p>
            <a:pPr marL="470793">
              <a:spcBef>
                <a:spcPts val="481"/>
              </a:spcBef>
              <a:tabLst>
                <a:tab pos="756450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65" dirty="0">
                <a:latin typeface="Arial"/>
                <a:cs typeface="Arial"/>
              </a:rPr>
              <a:t> </a:t>
            </a:r>
            <a:r>
              <a:rPr sz="2004" spc="-10" dirty="0">
                <a:solidFill>
                  <a:srgbClr val="FF0000"/>
                </a:solidFill>
                <a:latin typeface="Arial"/>
                <a:cs typeface="Arial"/>
              </a:rPr>
              <a:t>EXISTS</a:t>
            </a:r>
            <a:r>
              <a:rPr sz="2004" spc="-10" dirty="0">
                <a:latin typeface="Arial"/>
                <a:cs typeface="Arial"/>
              </a:rPr>
              <a:t>.</a:t>
            </a:r>
            <a:endParaRPr sz="2004">
              <a:latin typeface="Arial"/>
              <a:cs typeface="Arial"/>
            </a:endParaRPr>
          </a:p>
          <a:p>
            <a:pPr marL="470793">
              <a:spcBef>
                <a:spcPts val="476"/>
              </a:spcBef>
              <a:tabLst>
                <a:tab pos="756450" algn="l"/>
              </a:tabLst>
            </a:pPr>
            <a:r>
              <a:rPr sz="1603" spc="-50" dirty="0">
                <a:latin typeface="Arial"/>
                <a:cs typeface="Arial"/>
              </a:rPr>
              <a:t>−</a:t>
            </a:r>
            <a:r>
              <a:rPr sz="1603" dirty="0">
                <a:latin typeface="Arial"/>
                <a:cs typeface="Arial"/>
              </a:rPr>
              <a:t>	</a:t>
            </a:r>
            <a:r>
              <a:rPr sz="2004" dirty="0">
                <a:latin typeface="Arial"/>
                <a:cs typeface="Arial"/>
              </a:rPr>
              <a:t>Un</a:t>
            </a:r>
            <a:r>
              <a:rPr sz="2004" spc="-55" dirty="0"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prédicat</a:t>
            </a:r>
            <a:r>
              <a:rPr sz="2004" spc="-50" dirty="0">
                <a:latin typeface="Arial"/>
                <a:cs typeface="Arial"/>
              </a:rPr>
              <a:t> </a:t>
            </a:r>
            <a:r>
              <a:rPr sz="2004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2004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4" dirty="0">
                <a:latin typeface="Arial"/>
                <a:cs typeface="Arial"/>
              </a:rPr>
              <a:t>ou</a:t>
            </a:r>
            <a:r>
              <a:rPr sz="2004" spc="-55" dirty="0">
                <a:latin typeface="Arial"/>
                <a:cs typeface="Arial"/>
              </a:rPr>
              <a:t> </a:t>
            </a:r>
            <a:r>
              <a:rPr sz="2004" spc="-20" dirty="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sz="2004" spc="-20" dirty="0">
                <a:latin typeface="Arial"/>
                <a:cs typeface="Arial"/>
              </a:rPr>
              <a:t>.</a:t>
            </a:r>
            <a:endParaRPr sz="2004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956">
              <a:latin typeface="Arial"/>
              <a:cs typeface="Arial"/>
            </a:endParaRPr>
          </a:p>
          <a:p>
            <a:pPr marL="356276" marR="5090" indent="-343552">
              <a:buSzPct val="79166"/>
              <a:buFont typeface="Meiryo"/>
              <a:buChar char="✓"/>
              <a:tabLst>
                <a:tab pos="355639" algn="l"/>
                <a:tab pos="356276" algn="l"/>
                <a:tab pos="1066282" algn="l"/>
                <a:tab pos="2473571" algn="l"/>
                <a:tab pos="4033549" algn="l"/>
                <a:tab pos="4760733" algn="l"/>
                <a:tab pos="6236732" algn="l"/>
                <a:tab pos="6725975" algn="l"/>
                <a:tab pos="7759173" algn="l"/>
              </a:tabLst>
            </a:pPr>
            <a:r>
              <a:rPr sz="2405" spc="-25" dirty="0">
                <a:latin typeface="Arial"/>
                <a:cs typeface="Arial"/>
              </a:rPr>
              <a:t>Un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prédicat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composé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est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construit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50" dirty="0">
                <a:latin typeface="Arial"/>
                <a:cs typeface="Arial"/>
              </a:rPr>
              <a:t>à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l’aide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des </a:t>
            </a:r>
            <a:r>
              <a:rPr sz="2405" dirty="0">
                <a:latin typeface="Arial"/>
                <a:cs typeface="Arial"/>
              </a:rPr>
              <a:t>connecteurs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405" dirty="0">
                <a:latin typeface="Arial"/>
                <a:cs typeface="Arial"/>
              </a:rPr>
              <a:t>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405" spc="-20" dirty="0">
                <a:latin typeface="Arial"/>
                <a:cs typeface="Arial"/>
              </a:rPr>
              <a:t>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646429"/>
            <a:ext cx="7920417" cy="4414381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 marR="5090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2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clients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dont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comporte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lettre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«A»</a:t>
            </a:r>
            <a:r>
              <a:rPr sz="2405" spc="225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en </a:t>
            </a:r>
            <a:r>
              <a:rPr sz="2405" dirty="0">
                <a:latin typeface="Arial"/>
                <a:cs typeface="Arial"/>
              </a:rPr>
              <a:t>deuxième</a:t>
            </a:r>
            <a:r>
              <a:rPr sz="2405" spc="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position.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61"/>
              </a:spcBef>
              <a:tabLst>
                <a:tab pos="1454368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*</a:t>
            </a:r>
            <a:endParaRPr sz="2405">
              <a:latin typeface="Arial"/>
              <a:cs typeface="Arial"/>
            </a:endParaRPr>
          </a:p>
          <a:p>
            <a:pPr marL="12724" marR="3997284">
              <a:lnSpc>
                <a:spcPct val="119800"/>
              </a:lnSpc>
              <a:tabLst>
                <a:tab pos="1501447" algn="l"/>
                <a:tab pos="2383230" algn="l"/>
              </a:tabLst>
            </a:pP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client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as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C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C.nom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LIKE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‘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_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A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%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’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6">
              <a:latin typeface="Arial"/>
              <a:cs typeface="Arial"/>
            </a:endParaRPr>
          </a:p>
          <a:p>
            <a:pPr marL="12724" marR="530596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Le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prédicat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LIKE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compare une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chaîne avec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modèle </a:t>
            </a:r>
            <a:r>
              <a:rPr sz="2405" dirty="0">
                <a:latin typeface="Arial"/>
                <a:cs typeface="Arial"/>
              </a:rPr>
              <a:t>(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_</a:t>
            </a:r>
            <a:r>
              <a:rPr sz="24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)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remplace n’importe quel </a:t>
            </a:r>
            <a:r>
              <a:rPr sz="2405" spc="-10" dirty="0">
                <a:latin typeface="Arial"/>
                <a:cs typeface="Arial"/>
              </a:rPr>
              <a:t>caractère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(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% </a:t>
            </a:r>
            <a:r>
              <a:rPr sz="2405" dirty="0">
                <a:latin typeface="Arial"/>
                <a:cs typeface="Arial"/>
              </a:rPr>
              <a:t>)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remplace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n’importe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quelle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suite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caractères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646430"/>
            <a:ext cx="7923598" cy="2619155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 marR="5090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2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2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produits</a:t>
            </a:r>
            <a:r>
              <a:rPr sz="2405" spc="2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dont</a:t>
            </a:r>
            <a:r>
              <a:rPr sz="2405" spc="26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28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prix</a:t>
            </a:r>
            <a:r>
              <a:rPr sz="2405" spc="27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27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compris</a:t>
            </a:r>
            <a:r>
              <a:rPr sz="2405" spc="27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entre</a:t>
            </a:r>
            <a:r>
              <a:rPr sz="2405" spc="271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1000d 4000d.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61"/>
              </a:spcBef>
              <a:tabLst>
                <a:tab pos="1454368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*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  <a:tabLst>
                <a:tab pos="1501447" algn="l"/>
                <a:tab pos="2603357" algn="l"/>
              </a:tabLst>
            </a:pP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P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P.prix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BETWEEN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1000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4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4000</a:t>
            </a:r>
            <a:r>
              <a:rPr sz="24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2" y="1646429"/>
            <a:ext cx="7921690" cy="2639841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  <a:tabLst>
                <a:tab pos="1157896" algn="l"/>
                <a:tab pos="1692309" algn="l"/>
                <a:tab pos="2922733" algn="l"/>
                <a:tab pos="3408158" algn="l"/>
                <a:tab pos="4587685" algn="l"/>
                <a:tab pos="5360676" algn="l"/>
                <a:tab pos="6489943" algn="l"/>
                <a:tab pos="6975368" algn="l"/>
              </a:tabLst>
            </a:pPr>
            <a:r>
              <a:rPr sz="2405" spc="-10" dirty="0">
                <a:latin typeface="Arial"/>
                <a:cs typeface="Arial"/>
              </a:rPr>
              <a:t>Donner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produits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marque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IBM,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APPLE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ou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ACER.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956">
              <a:latin typeface="Arial"/>
              <a:cs typeface="Arial"/>
            </a:endParaRPr>
          </a:p>
          <a:p>
            <a:pPr marL="12724">
              <a:tabLst>
                <a:tab pos="1454368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*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  <a:tabLst>
                <a:tab pos="1501447" algn="l"/>
                <a:tab pos="2603357" algn="l"/>
              </a:tabLst>
            </a:pP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P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  <a:tabLst>
                <a:tab pos="2727417" algn="l"/>
              </a:tabLst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WHERE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P.marque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5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(‘IBM’,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‘APPLE’,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‘ACER’)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6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2" y="1646429"/>
            <a:ext cx="7921690" cy="3523964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 marR="1942974">
              <a:lnSpc>
                <a:spcPct val="119800"/>
              </a:lnSpc>
              <a:tabLst>
                <a:tab pos="1454368" algn="l"/>
              </a:tabLst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dont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prix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inconnu.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*</a:t>
            </a:r>
            <a:endParaRPr sz="2405">
              <a:latin typeface="Arial"/>
              <a:cs typeface="Arial"/>
            </a:endParaRPr>
          </a:p>
          <a:p>
            <a:pPr marL="12724" marR="4407639">
              <a:lnSpc>
                <a:spcPct val="119800"/>
              </a:lnSpc>
              <a:tabLst>
                <a:tab pos="1501447" algn="l"/>
                <a:tab pos="2182825" algn="l"/>
                <a:tab pos="2603357" algn="l"/>
              </a:tabLst>
            </a:pP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P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WHERE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P.prix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5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NULL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3457">
              <a:latin typeface="Arial"/>
              <a:cs typeface="Arial"/>
            </a:endParaRPr>
          </a:p>
          <a:p>
            <a:pPr marL="12724" marR="5090">
              <a:tabLst>
                <a:tab pos="566224" algn="l"/>
                <a:tab pos="1613420" algn="l"/>
                <a:tab pos="2607810" algn="l"/>
                <a:tab pos="3228112" algn="l"/>
                <a:tab pos="3950206" algn="l"/>
                <a:tab pos="4995493" algn="l"/>
                <a:tab pos="6702435" algn="l"/>
              </a:tabLst>
            </a:pPr>
            <a:r>
              <a:rPr sz="2405" spc="-25" dirty="0">
                <a:latin typeface="Arial"/>
                <a:cs typeface="Arial"/>
              </a:rPr>
              <a:t>La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valeur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NULL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est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une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valeur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particulière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signifiant </a:t>
            </a:r>
            <a:r>
              <a:rPr sz="2405" dirty="0">
                <a:latin typeface="Arial"/>
                <a:cs typeface="Arial"/>
              </a:rPr>
              <a:t>qu’une donnée est manquante, sa valeur est </a:t>
            </a:r>
            <a:r>
              <a:rPr sz="2405" spc="-10" dirty="0">
                <a:latin typeface="Arial"/>
                <a:cs typeface="Arial"/>
              </a:rPr>
              <a:t>inconnue.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646429"/>
            <a:ext cx="7919781" cy="903373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  <a:tabLst>
                <a:tab pos="1146444" algn="l"/>
                <a:tab pos="1667497" algn="l"/>
                <a:tab pos="2544826" algn="l"/>
                <a:tab pos="3169581" algn="l"/>
                <a:tab pos="4388552" algn="l"/>
                <a:tab pos="4928692" algn="l"/>
                <a:tab pos="5723314" algn="l"/>
                <a:tab pos="6348705" algn="l"/>
                <a:tab pos="6904749" algn="l"/>
              </a:tabLst>
            </a:pPr>
            <a:r>
              <a:rPr sz="2405" spc="-10" dirty="0">
                <a:latin typeface="Arial"/>
                <a:cs typeface="Arial"/>
              </a:rPr>
              <a:t>Donner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noms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produits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qui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n’ont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pas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été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acheté.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2890029"/>
            <a:ext cx="1213192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6068" y="2890029"/>
            <a:ext cx="5117417" cy="2694187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60440" marR="3742802" indent="-48352">
              <a:lnSpc>
                <a:spcPct val="119800"/>
              </a:lnSpc>
              <a:spcBef>
                <a:spcPts val="100"/>
              </a:spcBef>
              <a:tabLst>
                <a:tab pos="1162349" algn="l"/>
              </a:tabLst>
            </a:pP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nom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P</a:t>
            </a:r>
            <a:endParaRPr sz="2405">
              <a:latin typeface="Arial"/>
              <a:cs typeface="Arial"/>
            </a:endParaRPr>
          </a:p>
          <a:p>
            <a:pPr marL="45807">
              <a:spcBef>
                <a:spcPts val="571"/>
              </a:spcBef>
            </a:pP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EXISTS</a:t>
            </a:r>
            <a:endParaRPr sz="2405">
              <a:latin typeface="Arial"/>
              <a:cs typeface="Arial"/>
            </a:endParaRPr>
          </a:p>
          <a:p>
            <a:pPr marL="976577">
              <a:spcBef>
                <a:spcPts val="571"/>
              </a:spcBef>
              <a:tabLst>
                <a:tab pos="1247601" algn="l"/>
              </a:tabLst>
            </a:pP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(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SELECT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*</a:t>
            </a:r>
            <a:endParaRPr sz="2405">
              <a:latin typeface="Arial"/>
              <a:cs typeface="Arial"/>
            </a:endParaRPr>
          </a:p>
          <a:p>
            <a:pPr marL="1313766">
              <a:spcBef>
                <a:spcPts val="5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vente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V</a:t>
            </a:r>
            <a:endParaRPr sz="2405">
              <a:latin typeface="Arial"/>
              <a:cs typeface="Arial"/>
            </a:endParaRPr>
          </a:p>
          <a:p>
            <a:pPr marL="1313766">
              <a:spcBef>
                <a:spcPts val="571"/>
              </a:spcBef>
              <a:tabLst>
                <a:tab pos="2619262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V.IdPro=P.IdPro</a:t>
            </a:r>
            <a:r>
              <a:rPr sz="2405" spc="-8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);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26500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5865" y="1310527"/>
            <a:ext cx="8481527" cy="1635614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 algn="just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 marR="5090" algn="just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34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35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numéros</a:t>
            </a:r>
            <a:r>
              <a:rPr sz="2405" spc="35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35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clients</a:t>
            </a:r>
            <a:r>
              <a:rPr sz="2405" spc="36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qui</a:t>
            </a:r>
            <a:r>
              <a:rPr sz="2405" spc="35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ont</a:t>
            </a:r>
            <a:r>
              <a:rPr sz="2405" spc="35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acheté</a:t>
            </a:r>
            <a:r>
              <a:rPr sz="2405" spc="36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35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</a:t>
            </a:r>
            <a:r>
              <a:rPr sz="2405" spc="361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en </a:t>
            </a:r>
            <a:r>
              <a:rPr sz="2405" dirty="0">
                <a:latin typeface="Arial"/>
                <a:cs typeface="Arial"/>
              </a:rPr>
              <a:t>quantité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supérieure</a:t>
            </a:r>
            <a:r>
              <a:rPr sz="2405" spc="14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chacune</a:t>
            </a:r>
            <a:r>
              <a:rPr sz="2405" spc="14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14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quantités</a:t>
            </a:r>
            <a:r>
              <a:rPr sz="2405" spc="14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145" dirty="0">
                <a:latin typeface="Arial"/>
                <a:cs typeface="Arial"/>
              </a:rPr>
              <a:t>  </a:t>
            </a:r>
            <a:r>
              <a:rPr sz="2405" spc="-10" dirty="0">
                <a:latin typeface="Arial"/>
                <a:cs typeface="Arial"/>
              </a:rPr>
              <a:t>produits </a:t>
            </a:r>
            <a:r>
              <a:rPr sz="2405" dirty="0">
                <a:latin typeface="Arial"/>
                <a:cs typeface="Arial"/>
              </a:rPr>
              <a:t>achetés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par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client</a:t>
            </a:r>
            <a:r>
              <a:rPr sz="2405" spc="-10" dirty="0">
                <a:latin typeface="Arial"/>
                <a:cs typeface="Arial"/>
              </a:rPr>
              <a:t> ‘c1’.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5866" y="2920565"/>
            <a:ext cx="1213192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6926" y="2920566"/>
            <a:ext cx="4525135" cy="265922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60440" marR="3335630" indent="-48352">
              <a:lnSpc>
                <a:spcPct val="119800"/>
              </a:lnSpc>
              <a:spcBef>
                <a:spcPts val="100"/>
              </a:spcBef>
              <a:tabLst>
                <a:tab pos="977213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V.IdCli vente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V</a:t>
            </a:r>
            <a:endParaRPr sz="2405">
              <a:latin typeface="Arial"/>
              <a:cs typeface="Arial"/>
            </a:endParaRPr>
          </a:p>
          <a:p>
            <a:pPr marL="60440">
              <a:spcBef>
                <a:spcPts val="5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V.qte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&gt;=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25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endParaRPr sz="2405">
              <a:latin typeface="Arial"/>
              <a:cs typeface="Arial"/>
            </a:endParaRPr>
          </a:p>
          <a:p>
            <a:pPr marL="975941">
              <a:spcBef>
                <a:spcPts val="571"/>
              </a:spcBef>
              <a:tabLst>
                <a:tab pos="1246965" algn="l"/>
              </a:tabLst>
            </a:pP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(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SELECT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W.qte</a:t>
            </a:r>
            <a:endParaRPr sz="2405">
              <a:latin typeface="Arial"/>
              <a:cs typeface="Arial"/>
            </a:endParaRPr>
          </a:p>
          <a:p>
            <a:pPr marL="1313766" marR="5090">
              <a:lnSpc>
                <a:spcPct val="119800"/>
              </a:lnSpc>
              <a:tabLst>
                <a:tab pos="2619262" algn="l"/>
              </a:tabLst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vente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W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W.IdCli=‘c1’</a:t>
            </a:r>
            <a:r>
              <a:rPr sz="2405" spc="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);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5866" y="5626868"/>
            <a:ext cx="8106181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ALL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permet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tester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si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prédicat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comparaison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20" dirty="0">
                <a:latin typeface="Arial"/>
                <a:cs typeface="Arial"/>
              </a:rPr>
              <a:t>vrai </a:t>
            </a:r>
            <a:r>
              <a:rPr sz="2405" dirty="0">
                <a:latin typeface="Arial"/>
                <a:cs typeface="Arial"/>
              </a:rPr>
              <a:t>pour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tous les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résultats d’une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sous-</a:t>
            </a:r>
            <a:r>
              <a:rPr sz="2405" spc="-10" dirty="0">
                <a:latin typeface="Arial"/>
                <a:cs typeface="Arial"/>
              </a:rPr>
              <a:t>requête.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9388" y="376873"/>
            <a:ext cx="5969259" cy="636814"/>
          </a:xfrm>
          <a:prstGeom prst="rect">
            <a:avLst/>
          </a:prstGeom>
        </p:spPr>
        <p:txBody>
          <a:bodyPr vert="horz" wrap="square" lIns="0" tIns="12724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100"/>
              </a:spcBef>
            </a:pPr>
            <a:r>
              <a:rPr sz="4008" dirty="0"/>
              <a:t>Manipulation</a:t>
            </a:r>
            <a:r>
              <a:rPr sz="4008" spc="-50" dirty="0"/>
              <a:t> </a:t>
            </a:r>
            <a:r>
              <a:rPr sz="4008" dirty="0"/>
              <a:t>des</a:t>
            </a:r>
            <a:r>
              <a:rPr sz="4008" spc="-35" dirty="0"/>
              <a:t> </a:t>
            </a:r>
            <a:r>
              <a:rPr sz="4008" spc="-10" dirty="0"/>
              <a:t>données</a:t>
            </a:r>
            <a:endParaRPr sz="4008"/>
          </a:p>
        </p:txBody>
      </p:sp>
      <p:sp>
        <p:nvSpPr>
          <p:cNvPr id="3" name="object 3"/>
          <p:cNvSpPr txBox="1"/>
          <p:nvPr/>
        </p:nvSpPr>
        <p:spPr>
          <a:xfrm>
            <a:off x="2113659" y="1194487"/>
            <a:ext cx="8307214" cy="1634978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 algn="just">
              <a:spcBef>
                <a:spcPts val="671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7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 marR="5090" algn="just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204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2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numéros</a:t>
            </a:r>
            <a:r>
              <a:rPr sz="2405" spc="2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2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clients</a:t>
            </a:r>
            <a:r>
              <a:rPr sz="2405" spc="2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qui</a:t>
            </a:r>
            <a:r>
              <a:rPr sz="2405" spc="2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ont</a:t>
            </a:r>
            <a:r>
              <a:rPr sz="2405" spc="2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acheté</a:t>
            </a:r>
            <a:r>
              <a:rPr sz="2405" spc="2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2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</a:t>
            </a:r>
            <a:r>
              <a:rPr sz="2405" spc="220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en </a:t>
            </a:r>
            <a:r>
              <a:rPr sz="2405" dirty="0">
                <a:latin typeface="Arial"/>
                <a:cs typeface="Arial"/>
              </a:rPr>
              <a:t>quantité</a:t>
            </a:r>
            <a:r>
              <a:rPr sz="2405" spc="16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supérieure</a:t>
            </a:r>
            <a:r>
              <a:rPr sz="2405" spc="17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17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au</a:t>
            </a:r>
            <a:r>
              <a:rPr sz="2405" spc="17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moins</a:t>
            </a:r>
            <a:r>
              <a:rPr sz="2405" spc="17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l’une</a:t>
            </a:r>
            <a:r>
              <a:rPr sz="2405" spc="16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17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quantités</a:t>
            </a:r>
            <a:r>
              <a:rPr sz="2405" spc="170" dirty="0">
                <a:latin typeface="Arial"/>
                <a:cs typeface="Arial"/>
              </a:rPr>
              <a:t>  </a:t>
            </a:r>
            <a:r>
              <a:rPr sz="2405" spc="-25" dirty="0">
                <a:latin typeface="Arial"/>
                <a:cs typeface="Arial"/>
              </a:rPr>
              <a:t>de </a:t>
            </a:r>
            <a:r>
              <a:rPr sz="2405" dirty="0">
                <a:latin typeface="Arial"/>
                <a:cs typeface="Arial"/>
              </a:rPr>
              <a:t>produits achetées par le client </a:t>
            </a:r>
            <a:r>
              <a:rPr sz="2405" spc="-10" dirty="0">
                <a:latin typeface="Arial"/>
                <a:cs typeface="Arial"/>
              </a:rPr>
              <a:t>‘c1’.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3660" y="2803457"/>
            <a:ext cx="1213192" cy="1342336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95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4719" y="2803458"/>
            <a:ext cx="4525135" cy="2658588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60440" marR="3335630" indent="-48352">
              <a:lnSpc>
                <a:spcPct val="119800"/>
              </a:lnSpc>
              <a:spcBef>
                <a:spcPts val="95"/>
              </a:spcBef>
              <a:tabLst>
                <a:tab pos="977213" algn="l"/>
              </a:tabLst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V.IdCli vente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V</a:t>
            </a:r>
            <a:endParaRPr sz="2405">
              <a:latin typeface="Arial"/>
              <a:cs typeface="Arial"/>
            </a:endParaRPr>
          </a:p>
          <a:p>
            <a:pPr marL="45807">
              <a:spcBef>
                <a:spcPts val="5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V.qte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&gt;=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25" dirty="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endParaRPr sz="2405">
              <a:latin typeface="Arial"/>
              <a:cs typeface="Arial"/>
            </a:endParaRPr>
          </a:p>
          <a:p>
            <a:pPr marL="975941">
              <a:spcBef>
                <a:spcPts val="571"/>
              </a:spcBef>
              <a:tabLst>
                <a:tab pos="1246965" algn="l"/>
              </a:tabLst>
            </a:pP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(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SELECT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W.qte</a:t>
            </a:r>
            <a:endParaRPr sz="2405">
              <a:latin typeface="Arial"/>
              <a:cs typeface="Arial"/>
            </a:endParaRPr>
          </a:p>
          <a:p>
            <a:pPr marL="1313766" marR="5090">
              <a:lnSpc>
                <a:spcPct val="119700"/>
              </a:lnSpc>
              <a:tabLst>
                <a:tab pos="2619262" algn="l"/>
              </a:tabLst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vente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W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W.IdCli=‘c1’</a:t>
            </a:r>
            <a:r>
              <a:rPr sz="2405" spc="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);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3659" y="5508691"/>
            <a:ext cx="8190157" cy="75832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ANY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permet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tester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si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prédicat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comparaison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20" dirty="0">
                <a:latin typeface="Arial"/>
                <a:cs typeface="Arial"/>
              </a:rPr>
              <a:t>vrai </a:t>
            </a:r>
            <a:r>
              <a:rPr sz="2405" dirty="0">
                <a:latin typeface="Arial"/>
                <a:cs typeface="Arial"/>
              </a:rPr>
              <a:t>pour au moins un des résultats d’une sous-</a:t>
            </a:r>
            <a:r>
              <a:rPr sz="2405" spc="-10" dirty="0">
                <a:latin typeface="Arial"/>
                <a:cs typeface="Arial"/>
              </a:rPr>
              <a:t>requête.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11996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8837" y="1318065"/>
            <a:ext cx="8468803" cy="3317669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520417" indent="-393176" algn="just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520417" algn="l"/>
              </a:tabLst>
            </a:pPr>
            <a:r>
              <a:rPr sz="3006" dirty="0">
                <a:latin typeface="Arial"/>
                <a:cs typeface="Arial"/>
              </a:rPr>
              <a:t>Tri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du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résultat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d’un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SELECT</a:t>
            </a:r>
            <a:endParaRPr sz="3006">
              <a:latin typeface="Arial"/>
              <a:cs typeface="Arial"/>
            </a:endParaRPr>
          </a:p>
          <a:p>
            <a:pPr marL="12724" marR="5090" algn="just">
              <a:spcBef>
                <a:spcPts val="696"/>
              </a:spcBef>
            </a:pPr>
            <a:r>
              <a:rPr sz="2805" dirty="0">
                <a:latin typeface="Arial"/>
                <a:cs typeface="Arial"/>
              </a:rPr>
              <a:t>Le</a:t>
            </a:r>
            <a:r>
              <a:rPr sz="2805" spc="58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tri</a:t>
            </a:r>
            <a:r>
              <a:rPr sz="2805" spc="586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peut</a:t>
            </a:r>
            <a:r>
              <a:rPr sz="2805" spc="566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se</a:t>
            </a:r>
            <a:r>
              <a:rPr sz="2805" spc="58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faire</a:t>
            </a:r>
            <a:r>
              <a:rPr sz="2805" spc="586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selon</a:t>
            </a:r>
            <a:r>
              <a:rPr sz="2805" spc="58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plusieurs</a:t>
            </a:r>
            <a:r>
              <a:rPr sz="2805" spc="58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critères</a:t>
            </a:r>
            <a:r>
              <a:rPr sz="2805" spc="58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dont</a:t>
            </a:r>
            <a:r>
              <a:rPr sz="2805" spc="581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le </a:t>
            </a:r>
            <a:r>
              <a:rPr sz="2805" dirty="0">
                <a:latin typeface="Arial"/>
                <a:cs typeface="Arial"/>
              </a:rPr>
              <a:t>premier</a:t>
            </a:r>
            <a:r>
              <a:rPr sz="2805" spc="180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est</a:t>
            </a:r>
            <a:r>
              <a:rPr sz="2805" spc="18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spécifié</a:t>
            </a:r>
            <a:r>
              <a:rPr sz="2805" spc="18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par</a:t>
            </a:r>
            <a:r>
              <a:rPr sz="2805" spc="18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la</a:t>
            </a:r>
            <a:r>
              <a:rPr sz="2805" spc="18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première</a:t>
            </a:r>
            <a:r>
              <a:rPr sz="2805" spc="180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colonne,</a:t>
            </a:r>
            <a:r>
              <a:rPr sz="2805" spc="180" dirty="0">
                <a:latin typeface="Arial"/>
                <a:cs typeface="Arial"/>
              </a:rPr>
              <a:t>  </a:t>
            </a:r>
            <a:r>
              <a:rPr sz="2805" spc="-25" dirty="0">
                <a:latin typeface="Arial"/>
                <a:cs typeface="Arial"/>
              </a:rPr>
              <a:t>le </a:t>
            </a:r>
            <a:r>
              <a:rPr sz="2805" dirty="0">
                <a:latin typeface="Arial"/>
                <a:cs typeface="Arial"/>
              </a:rPr>
              <a:t>deuxième</a:t>
            </a:r>
            <a:r>
              <a:rPr sz="2805" spc="37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par</a:t>
            </a:r>
            <a:r>
              <a:rPr sz="2805" spc="386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la</a:t>
            </a:r>
            <a:r>
              <a:rPr sz="2805" spc="386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deuxième</a:t>
            </a:r>
            <a:r>
              <a:rPr sz="2805" spc="38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colonne,</a:t>
            </a:r>
            <a:r>
              <a:rPr sz="2805" spc="39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…</a:t>
            </a:r>
            <a:r>
              <a:rPr sz="2805" spc="40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Ces</a:t>
            </a:r>
            <a:r>
              <a:rPr sz="2805" spc="386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critères </a:t>
            </a:r>
            <a:r>
              <a:rPr sz="2805" dirty="0">
                <a:latin typeface="Arial"/>
                <a:cs typeface="Arial"/>
              </a:rPr>
              <a:t>sont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spécifiées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par la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clause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r>
              <a:rPr sz="2805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spc="-2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2805" spc="-25" dirty="0">
                <a:latin typeface="Arial"/>
                <a:cs typeface="Arial"/>
              </a:rPr>
              <a:t>.</a:t>
            </a:r>
            <a:endParaRPr sz="2805">
              <a:latin typeface="Arial"/>
              <a:cs typeface="Arial"/>
            </a:endParaRPr>
          </a:p>
          <a:p>
            <a:pPr marL="12724" marR="5090" algn="just">
              <a:spcBef>
                <a:spcPts val="686"/>
              </a:spcBef>
            </a:pPr>
            <a:r>
              <a:rPr sz="2805" dirty="0">
                <a:latin typeface="Arial"/>
                <a:cs typeface="Arial"/>
              </a:rPr>
              <a:t>L’ordre</a:t>
            </a:r>
            <a:r>
              <a:rPr sz="2805" spc="2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2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tri</a:t>
            </a:r>
            <a:r>
              <a:rPr sz="2805" spc="2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peut</a:t>
            </a:r>
            <a:r>
              <a:rPr sz="2805" spc="2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être</a:t>
            </a:r>
            <a:r>
              <a:rPr sz="2805" spc="2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croissant</a:t>
            </a:r>
            <a:r>
              <a:rPr sz="2805" spc="2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(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ASC</a:t>
            </a:r>
            <a:r>
              <a:rPr sz="2805" dirty="0">
                <a:latin typeface="Arial"/>
                <a:cs typeface="Arial"/>
              </a:rPr>
              <a:t>,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par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défaut)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ou </a:t>
            </a:r>
            <a:r>
              <a:rPr sz="2805" dirty="0">
                <a:latin typeface="Arial"/>
                <a:cs typeface="Arial"/>
              </a:rPr>
              <a:t>décroissant </a:t>
            </a:r>
            <a:r>
              <a:rPr sz="2805" spc="-10" dirty="0">
                <a:latin typeface="Arial"/>
                <a:cs typeface="Arial"/>
              </a:rPr>
              <a:t>(</a:t>
            </a:r>
            <a:r>
              <a:rPr sz="2805" spc="-10" dirty="0">
                <a:solidFill>
                  <a:srgbClr val="FF0000"/>
                </a:solidFill>
                <a:latin typeface="Arial"/>
                <a:cs typeface="Arial"/>
              </a:rPr>
              <a:t>DESC</a:t>
            </a:r>
            <a:r>
              <a:rPr sz="2805" spc="-10" dirty="0">
                <a:latin typeface="Arial"/>
                <a:cs typeface="Arial"/>
              </a:rPr>
              <a:t>).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ABE10D-7EBC-17BE-700F-5DBA13D6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b="1" dirty="0">
                <a:solidFill>
                  <a:srgbClr val="0077D8"/>
                </a:solidFill>
                <a:latin typeface="Arial" panose="020B0604020202020204" pitchFamily="34" charset="0"/>
              </a:rPr>
              <a:t>Exemples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44B58-1F92-3E73-28EC-7484E246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2" y="2742397"/>
            <a:ext cx="4620127" cy="32918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2F5915-C978-5C2E-5CB2-10FFD52B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389566"/>
            <a:ext cx="4974336" cy="2002170"/>
          </a:xfrm>
          <a:prstGeom prst="rect">
            <a:avLst/>
          </a:prstGeom>
        </p:spPr>
      </p:pic>
      <p:pic>
        <p:nvPicPr>
          <p:cNvPr id="3" name="Picture 4" descr="JSON Document Automation &amp; Document Generation Software">
            <a:extLst>
              <a:ext uri="{FF2B5EF4-FFF2-40B4-BE49-F238E27FC236}">
                <a16:creationId xmlns:a16="http://schemas.microsoft.com/office/drawing/2014/main" id="{159F3126-855B-A7F4-CBDE-F8692808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7449" y="224079"/>
            <a:ext cx="4236137" cy="15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22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83545"/>
            <a:ext cx="10535109" cy="892537"/>
          </a:xfrm>
          <a:prstGeom prst="rect">
            <a:avLst/>
          </a:prstGeom>
        </p:spPr>
        <p:txBody>
          <a:bodyPr vert="horz" wrap="square" lIns="0" tIns="212101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5420" y="1531459"/>
            <a:ext cx="8104273" cy="1481023"/>
          </a:xfrm>
          <a:prstGeom prst="rect">
            <a:avLst/>
          </a:prstGeom>
        </p:spPr>
        <p:txBody>
          <a:bodyPr vert="horz" wrap="square" lIns="0" tIns="98608" rIns="0" bIns="0" rtlCol="0">
            <a:spAutoFit/>
          </a:bodyPr>
          <a:lstStyle/>
          <a:p>
            <a:pPr marL="12724">
              <a:spcBef>
                <a:spcPts val="776"/>
              </a:spcBef>
            </a:pPr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805">
              <a:latin typeface="Arial"/>
              <a:cs typeface="Arial"/>
            </a:endParaRPr>
          </a:p>
          <a:p>
            <a:pPr marL="12724" marR="5090">
              <a:spcBef>
                <a:spcPts val="681"/>
              </a:spcBef>
            </a:pPr>
            <a:r>
              <a:rPr sz="2805" dirty="0">
                <a:latin typeface="Arial"/>
                <a:cs typeface="Arial"/>
              </a:rPr>
              <a:t>Donner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produits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en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classant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par</a:t>
            </a:r>
            <a:r>
              <a:rPr sz="2805" spc="361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marques, </a:t>
            </a:r>
            <a:r>
              <a:rPr sz="2805" dirty="0">
                <a:latin typeface="Arial"/>
                <a:cs typeface="Arial"/>
              </a:rPr>
              <a:t>et à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l’intérieur d’une marque par prix </a:t>
            </a:r>
            <a:r>
              <a:rPr sz="2805" spc="-10" dirty="0">
                <a:latin typeface="Arial"/>
                <a:cs typeface="Arial"/>
              </a:rPr>
              <a:t>décroissant.</a:t>
            </a:r>
            <a:endParaRPr sz="28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5420" y="2986510"/>
            <a:ext cx="1885631" cy="1566907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>
              <a:lnSpc>
                <a:spcPct val="120200"/>
              </a:lnSpc>
              <a:spcBef>
                <a:spcPts val="95"/>
              </a:spcBef>
            </a:pP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r>
              <a:rPr sz="28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spc="-2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endParaRPr sz="28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2896" y="3072465"/>
            <a:ext cx="139323" cy="45359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*</a:t>
            </a:r>
            <a:endParaRPr sz="28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2831" y="3500282"/>
            <a:ext cx="3941760" cy="1053511"/>
          </a:xfrm>
          <a:prstGeom prst="rect">
            <a:avLst/>
          </a:prstGeom>
        </p:spPr>
        <p:txBody>
          <a:bodyPr vert="horz" wrap="square" lIns="0" tIns="98608" rIns="0" bIns="0" rtlCol="0">
            <a:spAutoFit/>
          </a:bodyPr>
          <a:lstStyle/>
          <a:p>
            <a:pPr marL="636">
              <a:spcBef>
                <a:spcPts val="776"/>
              </a:spcBef>
              <a:tabLst>
                <a:tab pos="1287682" algn="l"/>
              </a:tabLst>
            </a:pP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805" spc="-50" dirty="0">
                <a:solidFill>
                  <a:srgbClr val="1818FF"/>
                </a:solidFill>
                <a:latin typeface="Arial"/>
                <a:cs typeface="Arial"/>
              </a:rPr>
              <a:t>P</a:t>
            </a:r>
            <a:endParaRPr sz="2805">
              <a:latin typeface="Arial"/>
              <a:cs typeface="Arial"/>
            </a:endParaRPr>
          </a:p>
          <a:p>
            <a:pPr>
              <a:spcBef>
                <a:spcPts val="681"/>
              </a:spcBef>
              <a:tabLst>
                <a:tab pos="2853386" algn="l"/>
              </a:tabLst>
            </a:pP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P.marque,</a:t>
            </a:r>
            <a:r>
              <a:rPr sz="28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P.prix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805" spc="-20" dirty="0">
                <a:solidFill>
                  <a:srgbClr val="FF0000"/>
                </a:solidFill>
                <a:latin typeface="Arial"/>
                <a:cs typeface="Arial"/>
              </a:rPr>
              <a:t>DESC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15049"/>
            <a:ext cx="5970532" cy="636814"/>
          </a:xfrm>
          <a:prstGeom prst="rect">
            <a:avLst/>
          </a:prstGeom>
        </p:spPr>
        <p:txBody>
          <a:bodyPr vert="horz" wrap="square" lIns="0" tIns="12724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100"/>
              </a:spcBef>
            </a:pPr>
            <a:r>
              <a:rPr sz="4008" dirty="0"/>
              <a:t>Manipulation</a:t>
            </a:r>
            <a:r>
              <a:rPr sz="4008" spc="-10" dirty="0"/>
              <a:t> </a:t>
            </a:r>
            <a:r>
              <a:rPr sz="4008" dirty="0"/>
              <a:t>des</a:t>
            </a:r>
            <a:r>
              <a:rPr sz="4008" spc="-10" dirty="0"/>
              <a:t> données</a:t>
            </a:r>
            <a:endParaRPr sz="4008"/>
          </a:p>
        </p:txBody>
      </p:sp>
      <p:sp>
        <p:nvSpPr>
          <p:cNvPr id="3" name="object 3"/>
          <p:cNvSpPr txBox="1"/>
          <p:nvPr/>
        </p:nvSpPr>
        <p:spPr>
          <a:xfrm>
            <a:off x="2040371" y="1332284"/>
            <a:ext cx="8379738" cy="2701848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519144" indent="-392539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519781" algn="l"/>
              </a:tabLst>
            </a:pPr>
            <a:r>
              <a:rPr sz="3006" dirty="0">
                <a:latin typeface="Arial"/>
                <a:cs typeface="Arial"/>
              </a:rPr>
              <a:t>Expression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des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jointures</a:t>
            </a:r>
            <a:endParaRPr sz="3006">
              <a:latin typeface="Arial"/>
              <a:cs typeface="Arial"/>
            </a:endParaRPr>
          </a:p>
          <a:p>
            <a:pPr marL="12724" marR="5090">
              <a:spcBef>
                <a:spcPts val="586"/>
              </a:spcBef>
            </a:pPr>
            <a:r>
              <a:rPr sz="2405" dirty="0">
                <a:latin typeface="Arial"/>
                <a:cs typeface="Arial"/>
              </a:rPr>
              <a:t>Le</a:t>
            </a:r>
            <a:r>
              <a:rPr sz="2405" spc="16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</a:t>
            </a:r>
            <a:r>
              <a:rPr sz="2405" spc="16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cartésien</a:t>
            </a:r>
            <a:r>
              <a:rPr sz="2405" spc="17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16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exprimé</a:t>
            </a:r>
            <a:r>
              <a:rPr sz="2405" spc="18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en</a:t>
            </a:r>
            <a:r>
              <a:rPr sz="2405" spc="18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donnant</a:t>
            </a:r>
            <a:r>
              <a:rPr sz="2405" spc="18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plusieurs</a:t>
            </a:r>
            <a:r>
              <a:rPr sz="2405" spc="180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tables </a:t>
            </a:r>
            <a:r>
              <a:rPr sz="2405" dirty="0">
                <a:latin typeface="Arial"/>
                <a:cs typeface="Arial"/>
              </a:rPr>
              <a:t>après la clause 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2405" spc="-10" dirty="0">
                <a:latin typeface="Arial"/>
                <a:cs typeface="Arial"/>
              </a:rPr>
              <a:t>.</a:t>
            </a:r>
            <a:endParaRPr sz="2405">
              <a:latin typeface="Arial"/>
              <a:cs typeface="Arial"/>
            </a:endParaRPr>
          </a:p>
          <a:p>
            <a:pPr marL="12724" marR="1208156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La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condition de jointure est exprimée après</a:t>
            </a:r>
            <a:r>
              <a:rPr sz="2405" spc="20" dirty="0"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r>
              <a:rPr sz="2405" spc="-10" dirty="0">
                <a:latin typeface="Arial"/>
                <a:cs typeface="Arial"/>
              </a:rPr>
              <a:t>.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2405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5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Donner les numéros</a:t>
            </a:r>
            <a:r>
              <a:rPr sz="2405" spc="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et les libellés des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produits </a:t>
            </a:r>
            <a:r>
              <a:rPr sz="2405" spc="-10" dirty="0">
                <a:latin typeface="Arial"/>
                <a:cs typeface="Arial"/>
              </a:rPr>
              <a:t>vendus.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0371" y="4008431"/>
            <a:ext cx="1212555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1247" y="4008431"/>
            <a:ext cx="2624235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59803" marR="5090" indent="-47715">
              <a:lnSpc>
                <a:spcPct val="119800"/>
              </a:lnSpc>
              <a:spcBef>
                <a:spcPts val="100"/>
              </a:spcBef>
              <a:tabLst>
                <a:tab pos="1161713" algn="l"/>
              </a:tabLst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P.IdPro,</a:t>
            </a:r>
            <a:r>
              <a:rPr sz="2405" spc="-4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P.nom produit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	P,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vente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V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P.IdPro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=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V.IdPro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40243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5420" y="1430840"/>
            <a:ext cx="8090277" cy="1685235"/>
          </a:xfrm>
          <a:prstGeom prst="rect">
            <a:avLst/>
          </a:prstGeom>
        </p:spPr>
        <p:txBody>
          <a:bodyPr vert="horz" wrap="square" lIns="0" tIns="109423" rIns="0" bIns="0" rtlCol="0">
            <a:spAutoFit/>
          </a:bodyPr>
          <a:lstStyle/>
          <a:p>
            <a:pPr marL="12724">
              <a:spcBef>
                <a:spcPts val="862"/>
              </a:spcBef>
            </a:pPr>
            <a:r>
              <a:rPr sz="3206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3206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6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sz="3206" u="heavy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6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3206">
              <a:latin typeface="Arial"/>
              <a:cs typeface="Arial"/>
            </a:endParaRPr>
          </a:p>
          <a:p>
            <a:pPr marL="12724" marR="5090">
              <a:spcBef>
                <a:spcPts val="766"/>
              </a:spcBef>
            </a:pPr>
            <a:r>
              <a:rPr sz="3206" dirty="0">
                <a:latin typeface="Arial"/>
                <a:cs typeface="Arial"/>
              </a:rPr>
              <a:t>Donner</a:t>
            </a:r>
            <a:r>
              <a:rPr sz="3206" spc="-3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les</a:t>
            </a:r>
            <a:r>
              <a:rPr sz="3206" spc="-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noms</a:t>
            </a:r>
            <a:r>
              <a:rPr sz="3206" spc="-3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-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clients</a:t>
            </a:r>
            <a:r>
              <a:rPr sz="3206" spc="-3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qui</a:t>
            </a:r>
            <a:r>
              <a:rPr sz="3206" spc="-1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ont</a:t>
            </a:r>
            <a:r>
              <a:rPr sz="3206" spc="-1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acheté</a:t>
            </a:r>
            <a:r>
              <a:rPr sz="3206" spc="-15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le </a:t>
            </a:r>
            <a:r>
              <a:rPr sz="3206" dirty="0">
                <a:latin typeface="Arial"/>
                <a:cs typeface="Arial"/>
              </a:rPr>
              <a:t>produit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libellé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‘AMA’.</a:t>
            </a:r>
            <a:endParaRPr sz="32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5420" y="3089748"/>
            <a:ext cx="1608894" cy="178257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3206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320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8886" y="3089748"/>
            <a:ext cx="4953283" cy="1782571"/>
          </a:xfrm>
          <a:prstGeom prst="rect">
            <a:avLst/>
          </a:prstGeom>
        </p:spPr>
        <p:txBody>
          <a:bodyPr vert="horz" wrap="square" lIns="0" tIns="109423" rIns="0" bIns="0" rtlCol="0">
            <a:spAutoFit/>
          </a:bodyPr>
          <a:lstStyle/>
          <a:p>
            <a:pPr marL="12724">
              <a:spcBef>
                <a:spcPts val="862"/>
              </a:spcBef>
            </a:pP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C.nom</a:t>
            </a:r>
            <a:endParaRPr sz="3206">
              <a:latin typeface="Arial"/>
              <a:cs typeface="Arial"/>
            </a:endParaRPr>
          </a:p>
          <a:p>
            <a:pPr marL="13360" marR="5090">
              <a:lnSpc>
                <a:spcPct val="119800"/>
              </a:lnSpc>
              <a:tabLst>
                <a:tab pos="3063334" algn="l"/>
              </a:tabLst>
            </a:pP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client</a:t>
            </a:r>
            <a:r>
              <a:rPr sz="3206" spc="-7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C,</a:t>
            </a:r>
            <a:r>
              <a:rPr sz="3206" spc="-7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produit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	P,</a:t>
            </a:r>
            <a:r>
              <a:rPr sz="3206" spc="-7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vente</a:t>
            </a:r>
            <a:r>
              <a:rPr sz="3206" spc="-7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spc="-50" dirty="0">
                <a:solidFill>
                  <a:srgbClr val="1818FF"/>
                </a:solidFill>
                <a:latin typeface="Arial"/>
                <a:cs typeface="Arial"/>
              </a:rPr>
              <a:t>V </a:t>
            </a: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P.nom=‘AMA’</a:t>
            </a:r>
            <a:endParaRPr sz="320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0155" y="4845560"/>
            <a:ext cx="884924" cy="1144549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3206" spc="-25" dirty="0">
                <a:solidFill>
                  <a:srgbClr val="1818FF"/>
                </a:solidFill>
                <a:latin typeface="Arial"/>
                <a:cs typeface="Arial"/>
              </a:rPr>
              <a:t>AND AND</a:t>
            </a:r>
            <a:endParaRPr sz="320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1305" y="4845560"/>
            <a:ext cx="2980494" cy="1144549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3206" spc="-10" dirty="0">
                <a:solidFill>
                  <a:srgbClr val="1818FF"/>
                </a:solidFill>
                <a:latin typeface="Arial"/>
                <a:cs typeface="Arial"/>
              </a:rPr>
              <a:t>P.IdPro=V.IdPro </a:t>
            </a:r>
            <a:r>
              <a:rPr sz="3206" dirty="0">
                <a:solidFill>
                  <a:srgbClr val="1818FF"/>
                </a:solidFill>
                <a:latin typeface="Arial"/>
                <a:cs typeface="Arial"/>
              </a:rPr>
              <a:t>V.IdCli=C.IdCli</a:t>
            </a:r>
            <a:r>
              <a:rPr sz="3206" spc="-2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3206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320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26500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179624"/>
            <a:ext cx="7920417" cy="2126743"/>
          </a:xfrm>
          <a:prstGeom prst="rect">
            <a:avLst/>
          </a:prstGeom>
        </p:spPr>
        <p:txBody>
          <a:bodyPr vert="horz" wrap="square" lIns="0" tIns="159045" rIns="0" bIns="0" rtlCol="0">
            <a:spAutoFit/>
          </a:bodyPr>
          <a:lstStyle/>
          <a:p>
            <a:pPr marL="413534" indent="-286293">
              <a:spcBef>
                <a:spcPts val="1252"/>
              </a:spcBef>
              <a:buClr>
                <a:srgbClr val="00007C"/>
              </a:buClr>
              <a:buSzPct val="78571"/>
              <a:buFont typeface="Meiryo"/>
              <a:buChar char="✓"/>
              <a:tabLst>
                <a:tab pos="413534" algn="l"/>
              </a:tabLst>
            </a:pPr>
            <a:r>
              <a:rPr sz="2805" dirty="0">
                <a:latin typeface="Arial"/>
                <a:cs typeface="Arial"/>
              </a:rPr>
              <a:t>Auto-jointure </a:t>
            </a:r>
            <a:r>
              <a:rPr sz="2805" spc="-50" dirty="0">
                <a:latin typeface="Arial"/>
                <a:cs typeface="Arial"/>
              </a:rPr>
              <a:t>:</a:t>
            </a:r>
            <a:endParaRPr sz="2805">
              <a:latin typeface="Arial"/>
              <a:cs typeface="Arial"/>
            </a:endParaRPr>
          </a:p>
          <a:p>
            <a:pPr marL="12724">
              <a:spcBef>
                <a:spcPts val="1152"/>
              </a:spcBef>
            </a:pPr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805">
              <a:latin typeface="Arial"/>
              <a:cs typeface="Arial"/>
            </a:endParaRPr>
          </a:p>
          <a:p>
            <a:pPr marL="12724" marR="5090">
              <a:spcBef>
                <a:spcPts val="771"/>
              </a:spcBef>
            </a:pPr>
            <a:r>
              <a:rPr sz="2805" dirty="0">
                <a:latin typeface="Arial"/>
                <a:cs typeface="Arial"/>
              </a:rPr>
              <a:t>Donner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noms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clients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qui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habitent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la</a:t>
            </a:r>
            <a:r>
              <a:rPr sz="2805" spc="175" dirty="0">
                <a:latin typeface="Arial"/>
                <a:cs typeface="Arial"/>
              </a:rPr>
              <a:t> </a:t>
            </a:r>
            <a:r>
              <a:rPr sz="2805" spc="-20" dirty="0">
                <a:latin typeface="Arial"/>
                <a:cs typeface="Arial"/>
              </a:rPr>
              <a:t>même </a:t>
            </a:r>
            <a:r>
              <a:rPr sz="2805" dirty="0">
                <a:latin typeface="Arial"/>
                <a:cs typeface="Arial"/>
              </a:rPr>
              <a:t>ville que</a:t>
            </a:r>
            <a:r>
              <a:rPr sz="2805" spc="-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Salah.</a:t>
            </a:r>
            <a:endParaRPr sz="28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3280388"/>
            <a:ext cx="1412315" cy="1566907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 marR="5090">
              <a:lnSpc>
                <a:spcPct val="120200"/>
              </a:lnSpc>
              <a:spcBef>
                <a:spcPts val="95"/>
              </a:spcBef>
            </a:pP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8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9881" y="3280388"/>
            <a:ext cx="4074721" cy="2594334"/>
          </a:xfrm>
          <a:prstGeom prst="rect">
            <a:avLst/>
          </a:prstGeom>
        </p:spPr>
        <p:txBody>
          <a:bodyPr vert="horz" wrap="square" lIns="0" tIns="98608" rIns="0" bIns="0" rtlCol="0">
            <a:spAutoFit/>
          </a:bodyPr>
          <a:lstStyle/>
          <a:p>
            <a:pPr marL="13997">
              <a:spcBef>
                <a:spcPts val="776"/>
              </a:spcBef>
            </a:pP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C2.nom</a:t>
            </a:r>
            <a:endParaRPr sz="2805">
              <a:latin typeface="Arial"/>
              <a:cs typeface="Arial"/>
            </a:endParaRPr>
          </a:p>
          <a:p>
            <a:pPr marL="12724" marR="608850">
              <a:lnSpc>
                <a:spcPts val="4048"/>
              </a:lnSpc>
              <a:spcBef>
                <a:spcPts val="245"/>
              </a:spcBef>
              <a:tabLst>
                <a:tab pos="929498" algn="l"/>
              </a:tabLst>
            </a:pP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client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C1,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client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25" dirty="0">
                <a:solidFill>
                  <a:srgbClr val="1818FF"/>
                </a:solidFill>
                <a:latin typeface="Arial"/>
                <a:cs typeface="Arial"/>
              </a:rPr>
              <a:t>C2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C2.ville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=</a:t>
            </a:r>
            <a:r>
              <a:rPr sz="28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C1.ville </a:t>
            </a:r>
            <a:r>
              <a:rPr sz="2805" spc="-25" dirty="0">
                <a:solidFill>
                  <a:srgbClr val="1818FF"/>
                </a:solidFill>
                <a:latin typeface="Arial"/>
                <a:cs typeface="Arial"/>
              </a:rPr>
              <a:t>AND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C1.nom=‘Salah’</a:t>
            </a:r>
            <a:endParaRPr sz="2805">
              <a:latin typeface="Arial"/>
              <a:cs typeface="Arial"/>
            </a:endParaRPr>
          </a:p>
          <a:p>
            <a:pPr marL="12724">
              <a:spcBef>
                <a:spcPts val="426"/>
              </a:spcBef>
              <a:tabLst>
                <a:tab pos="929498" algn="l"/>
              </a:tabLst>
            </a:pPr>
            <a:r>
              <a:rPr sz="2805" spc="-25" dirty="0">
                <a:solidFill>
                  <a:srgbClr val="1818FF"/>
                </a:solidFill>
                <a:latin typeface="Arial"/>
                <a:cs typeface="Arial"/>
              </a:rPr>
              <a:t>AND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	C2.nom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&lt;&gt;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‘Salah’</a:t>
            </a:r>
            <a:r>
              <a:rPr sz="2805" spc="-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50" dirty="0">
                <a:solidFill>
                  <a:srgbClr val="1818FF"/>
                </a:solidFill>
                <a:latin typeface="Arial"/>
                <a:cs typeface="Arial"/>
              </a:rPr>
              <a:t>;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4566" y="595972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43845" y="1324566"/>
            <a:ext cx="7895605" cy="5121234"/>
          </a:xfrm>
          <a:prstGeom prst="rect">
            <a:avLst/>
          </a:prstGeom>
        </p:spPr>
        <p:txBody>
          <a:bodyPr vert="horz" wrap="square" lIns="0" tIns="159045" rIns="0" bIns="0" rtlCol="0">
            <a:spAutoFit/>
          </a:bodyPr>
          <a:lstStyle/>
          <a:p>
            <a:pPr marL="585310" indent="-458704" algn="just">
              <a:spcBef>
                <a:spcPts val="1252"/>
              </a:spcBef>
              <a:buClr>
                <a:srgbClr val="00007C"/>
              </a:buClr>
              <a:buSzPct val="78571"/>
              <a:buFont typeface="Meiryo"/>
              <a:buChar char="✓"/>
              <a:tabLst>
                <a:tab pos="585946" algn="l"/>
              </a:tabLst>
            </a:pPr>
            <a:r>
              <a:rPr sz="2805" dirty="0">
                <a:latin typeface="Arial"/>
                <a:cs typeface="Arial"/>
              </a:rPr>
              <a:t>Jointures externes </a:t>
            </a:r>
            <a:r>
              <a:rPr sz="2805" spc="-50" dirty="0">
                <a:latin typeface="Arial"/>
                <a:cs typeface="Arial"/>
              </a:rPr>
              <a:t>:</a:t>
            </a:r>
            <a:endParaRPr sz="2805">
              <a:latin typeface="Arial"/>
              <a:cs typeface="Arial"/>
            </a:endParaRPr>
          </a:p>
          <a:p>
            <a:pPr marL="12724" marR="5726" algn="just">
              <a:lnSpc>
                <a:spcPct val="100499"/>
              </a:lnSpc>
              <a:spcBef>
                <a:spcPts val="1137"/>
              </a:spcBef>
            </a:pPr>
            <a:r>
              <a:rPr sz="2805" dirty="0">
                <a:latin typeface="Arial"/>
                <a:cs typeface="Arial"/>
              </a:rPr>
              <a:t>Une</a:t>
            </a:r>
            <a:r>
              <a:rPr sz="2805" spc="200" dirty="0"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jointure</a:t>
            </a:r>
            <a:r>
              <a:rPr sz="2805" spc="2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externe</a:t>
            </a:r>
            <a:r>
              <a:rPr sz="2805" spc="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permet</a:t>
            </a:r>
            <a:r>
              <a:rPr sz="2805" spc="204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21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retenir</a:t>
            </a:r>
            <a:r>
              <a:rPr sz="2805" spc="21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lors</a:t>
            </a:r>
            <a:r>
              <a:rPr sz="2805" spc="210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d’une </a:t>
            </a:r>
            <a:r>
              <a:rPr sz="2805" dirty="0">
                <a:latin typeface="Arial"/>
                <a:cs typeface="Arial"/>
              </a:rPr>
              <a:t>jointure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lignes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d’une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table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qui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n’ont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pas</a:t>
            </a:r>
            <a:r>
              <a:rPr sz="2805" spc="631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de </a:t>
            </a:r>
            <a:r>
              <a:rPr sz="2805" dirty="0">
                <a:latin typeface="Arial"/>
                <a:cs typeface="Arial"/>
              </a:rPr>
              <a:t>correspondant</a:t>
            </a:r>
            <a:r>
              <a:rPr sz="2805" spc="506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dans</a:t>
            </a:r>
            <a:r>
              <a:rPr sz="2805" spc="506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l’autre</a:t>
            </a:r>
            <a:r>
              <a:rPr sz="2805" spc="510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table,</a:t>
            </a:r>
            <a:r>
              <a:rPr sz="2805" spc="506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avec</a:t>
            </a:r>
            <a:r>
              <a:rPr sz="2805" spc="510" dirty="0">
                <a:latin typeface="Arial"/>
                <a:cs typeface="Arial"/>
              </a:rPr>
              <a:t>  </a:t>
            </a:r>
            <a:r>
              <a:rPr sz="2805" spc="-25" dirty="0">
                <a:latin typeface="Arial"/>
                <a:cs typeface="Arial"/>
              </a:rPr>
              <a:t>des </a:t>
            </a:r>
            <a:r>
              <a:rPr sz="2805" dirty="0">
                <a:latin typeface="Arial"/>
                <a:cs typeface="Arial"/>
              </a:rPr>
              <a:t>valeurs</a:t>
            </a:r>
            <a:r>
              <a:rPr sz="2805" spc="2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nulles</a:t>
            </a:r>
            <a:r>
              <a:rPr sz="2805" spc="2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associées.</a:t>
            </a:r>
            <a:r>
              <a:rPr sz="2805" spc="2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On</a:t>
            </a:r>
            <a:r>
              <a:rPr sz="2805" spc="25" dirty="0">
                <a:latin typeface="Arial"/>
                <a:cs typeface="Arial"/>
              </a:rPr>
              <a:t>  </a:t>
            </a:r>
            <a:r>
              <a:rPr sz="2805" dirty="0">
                <a:latin typeface="Arial"/>
                <a:cs typeface="Arial"/>
              </a:rPr>
              <a:t>distingue</a:t>
            </a:r>
            <a:r>
              <a:rPr sz="2805" spc="40" dirty="0">
                <a:latin typeface="Arial"/>
                <a:cs typeface="Arial"/>
              </a:rPr>
              <a:t> 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jointure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externe</a:t>
            </a:r>
            <a:r>
              <a:rPr sz="2805" spc="7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gauche</a:t>
            </a:r>
            <a:r>
              <a:rPr sz="2805" dirty="0">
                <a:latin typeface="Arial"/>
                <a:cs typeface="Arial"/>
              </a:rPr>
              <a:t>,</a:t>
            </a:r>
            <a:r>
              <a:rPr sz="2805" spc="70" dirty="0"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droite</a:t>
            </a:r>
            <a:r>
              <a:rPr sz="2805" spc="8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et</a:t>
            </a:r>
            <a:r>
              <a:rPr sz="2805" spc="65" dirty="0"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complète</a:t>
            </a:r>
            <a:r>
              <a:rPr sz="2805" spc="8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selon</a:t>
            </a:r>
            <a:r>
              <a:rPr sz="2805" spc="9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que</a:t>
            </a:r>
            <a:r>
              <a:rPr sz="2805" spc="95" dirty="0">
                <a:latin typeface="Arial"/>
                <a:cs typeface="Arial"/>
              </a:rPr>
              <a:t> </a:t>
            </a:r>
            <a:r>
              <a:rPr sz="2805" spc="-20" dirty="0">
                <a:latin typeface="Arial"/>
                <a:cs typeface="Arial"/>
              </a:rPr>
              <a:t>l’on </a:t>
            </a:r>
            <a:r>
              <a:rPr sz="2805" dirty="0">
                <a:latin typeface="Arial"/>
                <a:cs typeface="Arial"/>
              </a:rPr>
              <a:t>retient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lignes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sans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correspondant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des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2</a:t>
            </a:r>
            <a:r>
              <a:rPr sz="2805" spc="35" dirty="0">
                <a:latin typeface="Arial"/>
                <a:cs typeface="Arial"/>
              </a:rPr>
              <a:t> </a:t>
            </a:r>
            <a:r>
              <a:rPr sz="2805" spc="-10" dirty="0">
                <a:latin typeface="Arial"/>
                <a:cs typeface="Arial"/>
              </a:rPr>
              <a:t>tables </a:t>
            </a:r>
            <a:r>
              <a:rPr sz="2805" dirty="0">
                <a:latin typeface="Arial"/>
                <a:cs typeface="Arial"/>
              </a:rPr>
              <a:t>ou seulement </a:t>
            </a:r>
            <a:r>
              <a:rPr sz="2805" spc="-10" dirty="0">
                <a:latin typeface="Arial"/>
                <a:cs typeface="Arial"/>
              </a:rPr>
              <a:t>d’une.</a:t>
            </a:r>
            <a:endParaRPr sz="2805">
              <a:latin typeface="Arial"/>
              <a:cs typeface="Arial"/>
            </a:endParaRPr>
          </a:p>
          <a:p>
            <a:pPr marL="12724" algn="just">
              <a:spcBef>
                <a:spcPts val="681"/>
              </a:spcBef>
            </a:pP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2805" spc="361" dirty="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table1</a:t>
            </a:r>
            <a:r>
              <a:rPr sz="2805" spc="24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[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]</a:t>
            </a:r>
            <a:r>
              <a:rPr sz="2805" spc="229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[{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LEFT</a:t>
            </a:r>
            <a:r>
              <a:rPr sz="2805" spc="235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|</a:t>
            </a:r>
            <a:r>
              <a:rPr sz="2805" spc="235" dirty="0">
                <a:solidFill>
                  <a:srgbClr val="1818FF"/>
                </a:solidFill>
                <a:latin typeface="Arial"/>
                <a:cs typeface="Arial"/>
              </a:rPr>
              <a:t>  </a:t>
            </a:r>
            <a:r>
              <a:rPr sz="2805" spc="-10" dirty="0">
                <a:solidFill>
                  <a:srgbClr val="FF0000"/>
                </a:solidFill>
                <a:latin typeface="Arial"/>
                <a:cs typeface="Arial"/>
              </a:rPr>
              <a:t>RIGHT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}]</a:t>
            </a:r>
            <a:endParaRPr sz="2805">
              <a:latin typeface="Arial"/>
              <a:cs typeface="Arial"/>
            </a:endParaRPr>
          </a:p>
          <a:p>
            <a:pPr marL="13360" marR="5090" algn="just">
              <a:spcBef>
                <a:spcPts val="5"/>
              </a:spcBef>
            </a:pP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JOIN</a:t>
            </a:r>
            <a:r>
              <a:rPr sz="2805" spc="64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table</a:t>
            </a:r>
            <a:r>
              <a:rPr sz="2805" spc="646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2</a:t>
            </a:r>
            <a:r>
              <a:rPr sz="2805" spc="65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[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805" spc="63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(liste</a:t>
            </a:r>
            <a:r>
              <a:rPr sz="2805" spc="646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805" spc="636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colonnes</a:t>
            </a:r>
            <a:r>
              <a:rPr sz="2805" spc="646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=</a:t>
            </a:r>
            <a:r>
              <a:rPr sz="2805" spc="64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liste</a:t>
            </a:r>
            <a:r>
              <a:rPr sz="2805" spc="641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25" dirty="0">
                <a:solidFill>
                  <a:srgbClr val="1818FF"/>
                </a:solidFill>
                <a:latin typeface="Arial"/>
                <a:cs typeface="Arial"/>
              </a:rPr>
              <a:t>de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colonnes)</a:t>
            </a:r>
            <a:r>
              <a:rPr sz="2805" spc="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50" dirty="0">
                <a:solidFill>
                  <a:srgbClr val="1818FF"/>
                </a:solidFill>
                <a:latin typeface="Arial"/>
                <a:cs typeface="Arial"/>
              </a:rPr>
              <a:t>]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85284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8053" y="1332213"/>
            <a:ext cx="8795162" cy="1696051"/>
          </a:xfrm>
          <a:prstGeom prst="rect">
            <a:avLst/>
          </a:prstGeom>
        </p:spPr>
        <p:txBody>
          <a:bodyPr vert="horz" wrap="square" lIns="0" tIns="180038" rIns="0" bIns="0" rtlCol="0">
            <a:spAutoFit/>
          </a:bodyPr>
          <a:lstStyle/>
          <a:p>
            <a:pPr marL="12724">
              <a:spcBef>
                <a:spcPts val="1418"/>
              </a:spcBef>
            </a:pPr>
            <a:r>
              <a:rPr sz="3206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3206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6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3206">
              <a:latin typeface="Arial"/>
              <a:cs typeface="Arial"/>
            </a:endParaRPr>
          </a:p>
          <a:p>
            <a:pPr marL="356276" marR="5090">
              <a:lnSpc>
                <a:spcPct val="102800"/>
              </a:lnSpc>
              <a:spcBef>
                <a:spcPts val="1062"/>
              </a:spcBef>
              <a:tabLst>
                <a:tab pos="1711395" algn="l"/>
                <a:tab pos="2572819" algn="l"/>
                <a:tab pos="3214751" algn="l"/>
                <a:tab pos="4412092" algn="l"/>
                <a:tab pos="5351769" algn="l"/>
                <a:tab pos="5814291" algn="l"/>
                <a:tab pos="6554199" algn="l"/>
                <a:tab pos="8009204" algn="l"/>
              </a:tabLst>
            </a:pPr>
            <a:r>
              <a:rPr sz="2805" spc="-10" dirty="0">
                <a:latin typeface="Arial"/>
                <a:cs typeface="Arial"/>
              </a:rPr>
              <a:t>Donner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0" dirty="0">
                <a:latin typeface="Arial"/>
                <a:cs typeface="Arial"/>
              </a:rPr>
              <a:t>tous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les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clients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0" dirty="0">
                <a:latin typeface="Arial"/>
                <a:cs typeface="Arial"/>
              </a:rPr>
              <a:t>avec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le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cas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échéant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leurs achats.</a:t>
            </a:r>
            <a:endParaRPr sz="28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1589" y="3602283"/>
            <a:ext cx="1412315" cy="45359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endParaRPr sz="28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9821" y="3516328"/>
            <a:ext cx="6259356" cy="1566907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10699" marR="2656798" indent="1272">
              <a:lnSpc>
                <a:spcPct val="120200"/>
              </a:lnSpc>
              <a:spcBef>
                <a:spcPts val="95"/>
              </a:spcBef>
            </a:pP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C.IdCli,</a:t>
            </a:r>
            <a:r>
              <a:rPr sz="2805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C.nom,</a:t>
            </a:r>
            <a:r>
              <a:rPr sz="2805" spc="-3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C.ville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V.IdPro,</a:t>
            </a:r>
            <a:r>
              <a:rPr sz="2805" spc="-4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V.date,</a:t>
            </a:r>
            <a:r>
              <a:rPr sz="2805" spc="-3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V.qte</a:t>
            </a:r>
            <a:endParaRPr sz="2805">
              <a:latin typeface="Arial"/>
              <a:cs typeface="Arial"/>
            </a:endParaRPr>
          </a:p>
          <a:p>
            <a:pPr marL="12724">
              <a:spcBef>
                <a:spcPts val="681"/>
              </a:spcBef>
            </a:pP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client</a:t>
            </a:r>
            <a:r>
              <a:rPr sz="28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C</a:t>
            </a: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805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LEFT</a:t>
            </a:r>
            <a:r>
              <a:rPr sz="28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FF0000"/>
                </a:solidFill>
                <a:latin typeface="Arial"/>
                <a:cs typeface="Arial"/>
              </a:rPr>
              <a:t>JOIN</a:t>
            </a:r>
            <a:r>
              <a:rPr sz="2805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vente</a:t>
            </a:r>
            <a:r>
              <a:rPr sz="28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spc="-25" dirty="0">
                <a:solidFill>
                  <a:srgbClr val="1818FF"/>
                </a:solidFill>
                <a:latin typeface="Arial"/>
                <a:cs typeface="Arial"/>
              </a:rPr>
              <a:t>V;</a:t>
            </a:r>
            <a:endParaRPr sz="28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1589" y="4629829"/>
            <a:ext cx="1075141" cy="45359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8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48640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7" y="1389062"/>
            <a:ext cx="8263317" cy="1093590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862696" indent="-392539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863331" algn="l"/>
              </a:tabLst>
            </a:pPr>
            <a:r>
              <a:rPr sz="3006" dirty="0">
                <a:latin typeface="Arial"/>
                <a:cs typeface="Arial"/>
              </a:rPr>
              <a:t>Expression</a:t>
            </a:r>
            <a:r>
              <a:rPr sz="3006" spc="-4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des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unions</a:t>
            </a:r>
            <a:endParaRPr sz="3006">
              <a:latin typeface="Arial"/>
              <a:cs typeface="Arial"/>
            </a:endParaRPr>
          </a:p>
          <a:p>
            <a:pPr marL="356276" indent="-343552">
              <a:spcBef>
                <a:spcPts val="69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  <a:tab pos="1511627" algn="l"/>
                <a:tab pos="2864838" algn="l"/>
                <a:tab pos="4773457" algn="l"/>
                <a:tab pos="6660446" algn="l"/>
                <a:tab pos="8051828" algn="l"/>
              </a:tabLst>
            </a:pPr>
            <a:r>
              <a:rPr sz="2805" spc="-20" dirty="0">
                <a:latin typeface="Arial"/>
                <a:cs typeface="Arial"/>
              </a:rPr>
              <a:t>SQL1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permet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d’exprimer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l’opération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d’union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50" dirty="0">
                <a:latin typeface="Arial"/>
                <a:cs typeface="Arial"/>
              </a:rPr>
              <a:t>e</a:t>
            </a:r>
            <a:endParaRPr sz="28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1656" y="2371011"/>
            <a:ext cx="7108654" cy="1481023"/>
          </a:xfrm>
          <a:prstGeom prst="rect">
            <a:avLst/>
          </a:prstGeom>
        </p:spPr>
        <p:txBody>
          <a:bodyPr vert="horz" wrap="square" lIns="0" tIns="98608" rIns="0" bIns="0" rtlCol="0">
            <a:spAutoFit/>
          </a:bodyPr>
          <a:lstStyle/>
          <a:p>
            <a:pPr marL="356276">
              <a:spcBef>
                <a:spcPts val="776"/>
              </a:spcBef>
            </a:pPr>
            <a:r>
              <a:rPr sz="2805" dirty="0">
                <a:latin typeface="Arial"/>
                <a:cs typeface="Arial"/>
              </a:rPr>
              <a:t>connectant des SELECT par des </a:t>
            </a:r>
            <a:r>
              <a:rPr sz="2805" spc="-10" dirty="0">
                <a:solidFill>
                  <a:srgbClr val="FF0000"/>
                </a:solidFill>
                <a:latin typeface="Arial"/>
                <a:cs typeface="Arial"/>
              </a:rPr>
              <a:t>UNION</a:t>
            </a:r>
            <a:r>
              <a:rPr sz="2805" spc="-10" dirty="0">
                <a:latin typeface="Arial"/>
                <a:cs typeface="Arial"/>
              </a:rPr>
              <a:t>.</a:t>
            </a:r>
            <a:endParaRPr sz="2805">
              <a:latin typeface="Arial"/>
              <a:cs typeface="Arial"/>
            </a:endParaRPr>
          </a:p>
          <a:p>
            <a:pPr marL="356276" marR="5090" indent="-343552">
              <a:spcBef>
                <a:spcPts val="681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  <a:tab pos="1787740" algn="l"/>
                <a:tab pos="3198846" algn="l"/>
                <a:tab pos="3936210" algn="l"/>
                <a:tab pos="5665419" algn="l"/>
                <a:tab pos="6143846" algn="l"/>
              </a:tabLst>
            </a:pPr>
            <a:r>
              <a:rPr sz="2805" spc="-10" dirty="0">
                <a:latin typeface="Arial"/>
                <a:cs typeface="Arial"/>
              </a:rPr>
              <a:t>L’union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élimine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25" dirty="0">
                <a:latin typeface="Arial"/>
                <a:cs typeface="Arial"/>
              </a:rPr>
              <a:t>les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doublons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50" dirty="0">
                <a:latin typeface="Arial"/>
                <a:cs typeface="Arial"/>
              </a:rPr>
              <a:t>à</a:t>
            </a:r>
            <a:r>
              <a:rPr sz="2805" dirty="0">
                <a:latin typeface="Arial"/>
                <a:cs typeface="Arial"/>
              </a:rPr>
              <a:t>	</a:t>
            </a:r>
            <a:r>
              <a:rPr sz="2805" spc="-10" dirty="0">
                <a:latin typeface="Arial"/>
                <a:cs typeface="Arial"/>
              </a:rPr>
              <a:t>moins </a:t>
            </a:r>
            <a:r>
              <a:rPr sz="2805" dirty="0">
                <a:latin typeface="Arial"/>
                <a:cs typeface="Arial"/>
              </a:rPr>
              <a:t>spécifie</a:t>
            </a:r>
            <a:r>
              <a:rPr sz="2805" spc="-20" dirty="0">
                <a:latin typeface="Arial"/>
                <a:cs typeface="Arial"/>
              </a:rPr>
              <a:t> </a:t>
            </a:r>
            <a:r>
              <a:rPr sz="2805" dirty="0">
                <a:solidFill>
                  <a:srgbClr val="1818FF"/>
                </a:solidFill>
                <a:latin typeface="Arial"/>
                <a:cs typeface="Arial"/>
              </a:rPr>
              <a:t>ALL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après</a:t>
            </a:r>
            <a:r>
              <a:rPr sz="2805" spc="10" dirty="0">
                <a:latin typeface="Arial"/>
                <a:cs typeface="Arial"/>
              </a:rPr>
              <a:t> </a:t>
            </a:r>
            <a:r>
              <a:rPr sz="2805" spc="-10" dirty="0">
                <a:solidFill>
                  <a:srgbClr val="1818FF"/>
                </a:solidFill>
                <a:latin typeface="Arial"/>
                <a:cs typeface="Arial"/>
              </a:rPr>
              <a:t>UNION</a:t>
            </a:r>
            <a:r>
              <a:rPr sz="2805" spc="-10" dirty="0">
                <a:latin typeface="Arial"/>
                <a:cs typeface="Arial"/>
              </a:rPr>
              <a:t>.</a:t>
            </a:r>
            <a:endParaRPr sz="28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5425" y="2970951"/>
            <a:ext cx="898920" cy="45359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805" spc="-10" dirty="0">
                <a:latin typeface="Arial"/>
                <a:cs typeface="Arial"/>
              </a:rPr>
              <a:t>qu’on</a:t>
            </a:r>
            <a:endParaRPr sz="28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475351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6410" y="1320757"/>
            <a:ext cx="8236598" cy="1503925"/>
          </a:xfrm>
          <a:prstGeom prst="rect">
            <a:avLst/>
          </a:prstGeom>
        </p:spPr>
        <p:txBody>
          <a:bodyPr vert="horz" wrap="square" lIns="0" tIns="110059" rIns="0" bIns="0" rtlCol="0">
            <a:spAutoFit/>
          </a:bodyPr>
          <a:lstStyle/>
          <a:p>
            <a:pPr marL="12724">
              <a:spcBef>
                <a:spcPts val="867"/>
              </a:spcBef>
            </a:pPr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805">
              <a:latin typeface="Arial"/>
              <a:cs typeface="Arial"/>
            </a:endParaRPr>
          </a:p>
          <a:p>
            <a:pPr marL="12724" marR="5090">
              <a:spcBef>
                <a:spcPts val="771"/>
              </a:spcBef>
            </a:pPr>
            <a:r>
              <a:rPr sz="2805" dirty="0">
                <a:latin typeface="Arial"/>
                <a:cs typeface="Arial"/>
              </a:rPr>
              <a:t>Donner</a:t>
            </a:r>
            <a:r>
              <a:rPr sz="2805" spc="9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les</a:t>
            </a:r>
            <a:r>
              <a:rPr sz="2805" spc="9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numéros</a:t>
            </a:r>
            <a:r>
              <a:rPr sz="2805" spc="9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9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produits</a:t>
            </a:r>
            <a:r>
              <a:rPr sz="2805" spc="90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de</a:t>
            </a:r>
            <a:r>
              <a:rPr sz="2805" spc="95" dirty="0">
                <a:latin typeface="Arial"/>
                <a:cs typeface="Arial"/>
              </a:rPr>
              <a:t> </a:t>
            </a:r>
            <a:r>
              <a:rPr sz="2805" dirty="0">
                <a:latin typeface="Arial"/>
                <a:cs typeface="Arial"/>
              </a:rPr>
              <a:t>marque</a:t>
            </a:r>
            <a:r>
              <a:rPr sz="2805" spc="120" dirty="0">
                <a:latin typeface="Arial"/>
                <a:cs typeface="Arial"/>
              </a:rPr>
              <a:t> </a:t>
            </a:r>
            <a:r>
              <a:rPr sz="2805" i="1" dirty="0">
                <a:latin typeface="Arial"/>
                <a:cs typeface="Arial"/>
              </a:rPr>
              <a:t>IBM</a:t>
            </a:r>
            <a:r>
              <a:rPr sz="2805" i="1" spc="100" dirty="0">
                <a:latin typeface="Arial"/>
                <a:cs typeface="Arial"/>
              </a:rPr>
              <a:t> </a:t>
            </a:r>
            <a:r>
              <a:rPr sz="2805" spc="-25" dirty="0">
                <a:latin typeface="Arial"/>
                <a:cs typeface="Arial"/>
              </a:rPr>
              <a:t>ou </a:t>
            </a:r>
            <a:r>
              <a:rPr sz="2805" dirty="0">
                <a:latin typeface="Arial"/>
                <a:cs typeface="Arial"/>
              </a:rPr>
              <a:t>ceux achetés par le client numéro</a:t>
            </a:r>
            <a:r>
              <a:rPr sz="2805" spc="20" dirty="0">
                <a:latin typeface="Arial"/>
                <a:cs typeface="Arial"/>
              </a:rPr>
              <a:t> </a:t>
            </a:r>
            <a:r>
              <a:rPr sz="2805" i="1" spc="-25" dirty="0">
                <a:latin typeface="Arial"/>
                <a:cs typeface="Arial"/>
              </a:rPr>
              <a:t>cx</a:t>
            </a:r>
            <a:r>
              <a:rPr sz="2805" spc="-25" dirty="0">
                <a:latin typeface="Arial"/>
                <a:cs typeface="Arial"/>
              </a:rPr>
              <a:t>.</a:t>
            </a:r>
            <a:endParaRPr sz="2805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71910" y="3101241"/>
          <a:ext cx="8665381" cy="26172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0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2793">
                <a:tc>
                  <a:txBody>
                    <a:bodyPr/>
                    <a:lstStyle/>
                    <a:p>
                      <a:pPr marL="92075" marR="939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WHERE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5626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33985" marR="1406525" indent="1714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1233805" algn="l"/>
                        </a:tabLst>
                      </a:pP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P.IdPro produit</a:t>
                      </a: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2400" spc="-5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00965">
                        <a:lnSpc>
                          <a:spcPts val="2875"/>
                        </a:lnSpc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P.marque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‘IBM’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5626" marB="0"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2395" marR="3981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SELECT 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FROM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WHERE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5626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615315" indent="-12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P.IdPro </a:t>
                      </a: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vente</a:t>
                      </a:r>
                      <a:r>
                        <a:rPr sz="2400" spc="-2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 </a:t>
                      </a: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V.IdCli</a:t>
                      </a:r>
                      <a:r>
                        <a:rPr sz="2400" spc="-1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1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‘cx’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5626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444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24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UNION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66042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906371"/>
            <a:ext cx="7770916" cy="1384960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520417" indent="-393176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520417" algn="l"/>
              </a:tabLst>
            </a:pPr>
            <a:r>
              <a:rPr sz="3006" dirty="0">
                <a:latin typeface="Arial"/>
                <a:cs typeface="Arial"/>
              </a:rPr>
              <a:t>Fonctions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</a:t>
            </a:r>
            <a:r>
              <a:rPr sz="3006" spc="-25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calcul</a:t>
            </a:r>
            <a:endParaRPr sz="3006">
              <a:latin typeface="Arial"/>
              <a:cs typeface="Arial"/>
            </a:endParaRPr>
          </a:p>
          <a:p>
            <a:pPr marL="12724" marR="5090">
              <a:spcBef>
                <a:spcPts val="586"/>
              </a:spcBef>
            </a:pPr>
            <a:r>
              <a:rPr sz="2405" dirty="0">
                <a:latin typeface="Arial"/>
                <a:cs typeface="Arial"/>
              </a:rPr>
              <a:t>Il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s’agit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fonctions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opérant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sur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l’ensemble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colonnes </a:t>
            </a:r>
            <a:r>
              <a:rPr sz="2405" dirty="0">
                <a:latin typeface="Arial"/>
                <a:cs typeface="Arial"/>
              </a:rPr>
              <a:t>d’une </a:t>
            </a:r>
            <a:r>
              <a:rPr sz="2405" spc="-10" dirty="0">
                <a:latin typeface="Arial"/>
                <a:cs typeface="Arial"/>
              </a:rPr>
              <a:t>table.</a:t>
            </a:r>
            <a:endParaRPr sz="2405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96107" y="3793544"/>
          <a:ext cx="5220477" cy="2129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9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9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5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COUNT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2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1272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nombre de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valeurs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nombre de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valeurs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AVG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moyenne de</a:t>
                      </a:r>
                      <a:r>
                        <a:rPr sz="2400" spc="-5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valeurs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MAX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plus grande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valeur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518">
                <a:tc>
                  <a:txBody>
                    <a:bodyPr/>
                    <a:lstStyle/>
                    <a:p>
                      <a:pPr marL="31750">
                        <a:lnSpc>
                          <a:spcPts val="2825"/>
                        </a:lnSpc>
                        <a:spcBef>
                          <a:spcPts val="265"/>
                        </a:spcBef>
                      </a:pPr>
                      <a:r>
                        <a:rPr sz="2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MIN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R="257175" algn="r">
                        <a:lnSpc>
                          <a:spcPts val="2825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33717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2825"/>
                        </a:lnSpc>
                        <a:spcBef>
                          <a:spcPts val="265"/>
                        </a:spcBef>
                      </a:pP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plus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petite</a:t>
                      </a:r>
                      <a:r>
                        <a:rPr sz="2400" spc="-2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1818FF"/>
                          </a:solidFill>
                          <a:latin typeface="Arial"/>
                          <a:cs typeface="Arial"/>
                        </a:rPr>
                        <a:t>valeur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717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40243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883" y="1384742"/>
            <a:ext cx="7840259" cy="1054147"/>
          </a:xfrm>
          <a:prstGeom prst="rect">
            <a:avLst/>
          </a:prstGeom>
        </p:spPr>
        <p:txBody>
          <a:bodyPr vert="horz" wrap="square" lIns="0" tIns="111331" rIns="0" bIns="0" rtlCol="0">
            <a:spAutoFit/>
          </a:bodyPr>
          <a:lstStyle/>
          <a:p>
            <a:pPr marL="12724">
              <a:spcBef>
                <a:spcPts val="877"/>
              </a:spcBef>
            </a:pPr>
            <a:r>
              <a:rPr sz="3206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Exemples:</a:t>
            </a:r>
            <a:endParaRPr sz="3206">
              <a:latin typeface="Arial"/>
              <a:cs typeface="Arial"/>
            </a:endParaRPr>
          </a:p>
          <a:p>
            <a:pPr marL="356276" indent="-343552">
              <a:spcBef>
                <a:spcPts val="58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nombre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total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clients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ayants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acheté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produits: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5419" y="2412896"/>
            <a:ext cx="1213828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74076" y="2412895"/>
            <a:ext cx="3504068" cy="903373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COUNT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DISTINCT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IdCli)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spc="-10" dirty="0">
                <a:latin typeface="Arial"/>
                <a:cs typeface="Arial"/>
              </a:rPr>
              <a:t>vente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1883" y="3363345"/>
            <a:ext cx="6585079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indent="-343552"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 nombre total de produit ‘P1’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vendus</a:t>
            </a:r>
            <a:endParaRPr sz="24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5419" y="3729784"/>
            <a:ext cx="1213828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74024" y="3729784"/>
            <a:ext cx="2452467" cy="1781299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 indent="-636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SUM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(V.qte) </a:t>
            </a:r>
            <a:r>
              <a:rPr sz="2405" dirty="0">
                <a:latin typeface="Arial"/>
                <a:cs typeface="Arial"/>
              </a:rPr>
              <a:t>vente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V,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P </a:t>
            </a:r>
            <a:r>
              <a:rPr sz="2405" dirty="0">
                <a:latin typeface="Arial"/>
                <a:cs typeface="Arial"/>
              </a:rPr>
              <a:t>P.IdPro</a:t>
            </a:r>
            <a:r>
              <a:rPr sz="2405" spc="-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=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V.IdPro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AND </a:t>
            </a:r>
            <a:r>
              <a:rPr sz="2405" dirty="0">
                <a:latin typeface="Arial"/>
                <a:cs typeface="Arial"/>
              </a:rPr>
              <a:t>P.nom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=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8272C-718C-7AC3-DE05-6E6E8768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114520"/>
            <a:ext cx="11016343" cy="1325563"/>
          </a:xfrm>
        </p:spPr>
        <p:txBody>
          <a:bodyPr/>
          <a:lstStyle/>
          <a:p>
            <a:r>
              <a:rPr lang="fr-FR" dirty="0">
                <a:solidFill>
                  <a:srgbClr val="333333"/>
                </a:solidFill>
                <a:latin typeface="Poppins" pitchFamily="2" charset="77"/>
              </a:rPr>
              <a:t>Exemple d’une table de location finis :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0508617-5BDA-3E6F-4E0B-3D82A9DA8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57204"/>
            <a:ext cx="8414194" cy="5035671"/>
          </a:xfrm>
          <a:prstGeom prst="rect">
            <a:avLst/>
          </a:prstGeom>
        </p:spPr>
      </p:pic>
      <p:sp>
        <p:nvSpPr>
          <p:cNvPr id="5" name="AutoShape 2" descr="Avoir La Tête Qui Tourne Vectoriels et illustrations libres de droits -  iStock">
            <a:extLst>
              <a:ext uri="{FF2B5EF4-FFF2-40B4-BE49-F238E27FC236}">
                <a16:creationId xmlns:a16="http://schemas.microsoft.com/office/drawing/2014/main" id="{1C1AC557-E78D-00A5-9F90-A905A35168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36F631-9A6E-0A2F-B077-B7AB3D0A9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908" y="4296454"/>
            <a:ext cx="2534678" cy="21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6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605130"/>
            <a:ext cx="10535109" cy="849368"/>
          </a:xfrm>
          <a:prstGeom prst="rect">
            <a:avLst/>
          </a:prstGeom>
        </p:spPr>
        <p:txBody>
          <a:bodyPr vert="horz" wrap="square" lIns="0" tIns="169350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883" y="1876981"/>
            <a:ext cx="8522242" cy="1490565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356276" marR="5090" indent="-343552" algn="just">
              <a:spcBef>
                <a:spcPts val="95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Donner</a:t>
            </a:r>
            <a:r>
              <a:rPr sz="3206" spc="4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les</a:t>
            </a:r>
            <a:r>
              <a:rPr sz="3206" spc="4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noms</a:t>
            </a:r>
            <a:r>
              <a:rPr sz="3206" spc="48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des</a:t>
            </a:r>
            <a:r>
              <a:rPr sz="3206" spc="4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produits</a:t>
            </a:r>
            <a:r>
              <a:rPr sz="3206" spc="48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moins</a:t>
            </a:r>
            <a:r>
              <a:rPr sz="3206" spc="485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chers </a:t>
            </a:r>
            <a:r>
              <a:rPr sz="3206" dirty="0">
                <a:latin typeface="Arial"/>
                <a:cs typeface="Arial"/>
              </a:rPr>
              <a:t>que</a:t>
            </a:r>
            <a:r>
              <a:rPr sz="3206" spc="43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la</a:t>
            </a:r>
            <a:r>
              <a:rPr sz="3206" spc="441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moyenne</a:t>
            </a:r>
            <a:r>
              <a:rPr sz="3206" spc="441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des</a:t>
            </a:r>
            <a:r>
              <a:rPr sz="3206" spc="441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prix</a:t>
            </a:r>
            <a:r>
              <a:rPr sz="3206" spc="441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441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tous</a:t>
            </a:r>
            <a:r>
              <a:rPr sz="3206" spc="441" dirty="0">
                <a:latin typeface="Arial"/>
                <a:cs typeface="Arial"/>
              </a:rPr>
              <a:t>  </a:t>
            </a:r>
            <a:r>
              <a:rPr sz="3206" spc="-25" dirty="0">
                <a:latin typeface="Arial"/>
                <a:cs typeface="Arial"/>
              </a:rPr>
              <a:t>les </a:t>
            </a:r>
            <a:r>
              <a:rPr sz="3206" spc="-10" dirty="0">
                <a:latin typeface="Arial"/>
                <a:cs typeface="Arial"/>
              </a:rPr>
              <a:t>produits.</a:t>
            </a:r>
            <a:endParaRPr sz="320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7916" y="1878124"/>
            <a:ext cx="8268407" cy="3397477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862696" indent="-393176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863331" algn="l"/>
              </a:tabLst>
            </a:pPr>
            <a:r>
              <a:rPr sz="3006" dirty="0">
                <a:latin typeface="Arial"/>
                <a:cs typeface="Arial"/>
              </a:rPr>
              <a:t>la</a:t>
            </a:r>
            <a:r>
              <a:rPr sz="3006" spc="-2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clause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GROUP</a:t>
            </a:r>
            <a:r>
              <a:rPr sz="3006" spc="-15" dirty="0">
                <a:latin typeface="Arial"/>
                <a:cs typeface="Arial"/>
              </a:rPr>
              <a:t> </a:t>
            </a:r>
            <a:r>
              <a:rPr sz="3006" spc="-25" dirty="0">
                <a:latin typeface="Arial"/>
                <a:cs typeface="Arial"/>
              </a:rPr>
              <a:t>BY</a:t>
            </a:r>
            <a:endParaRPr sz="3006">
              <a:latin typeface="Arial"/>
              <a:cs typeface="Arial"/>
            </a:endParaRPr>
          </a:p>
          <a:p>
            <a:pPr marL="356276" marR="8907" indent="-343552" algn="just">
              <a:spcBef>
                <a:spcPts val="58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Elle</a:t>
            </a:r>
            <a:r>
              <a:rPr sz="2405" spc="366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permet</a:t>
            </a:r>
            <a:r>
              <a:rPr sz="2405" spc="356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356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partitionner</a:t>
            </a:r>
            <a:r>
              <a:rPr sz="2405" spc="361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une</a:t>
            </a:r>
            <a:r>
              <a:rPr sz="2405" spc="356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361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en</a:t>
            </a:r>
            <a:r>
              <a:rPr sz="2405" spc="356" dirty="0">
                <a:latin typeface="Arial"/>
                <a:cs typeface="Arial"/>
              </a:rPr>
              <a:t>  </a:t>
            </a:r>
            <a:r>
              <a:rPr sz="2405" spc="-10" dirty="0">
                <a:latin typeface="Arial"/>
                <a:cs typeface="Arial"/>
              </a:rPr>
              <a:t>plusieurs groupes.</a:t>
            </a:r>
            <a:endParaRPr sz="2405">
              <a:latin typeface="Arial"/>
              <a:cs typeface="Arial"/>
            </a:endParaRPr>
          </a:p>
          <a:p>
            <a:pPr marL="356276" marR="7634" indent="-343552" algn="just">
              <a:spcBef>
                <a:spcPts val="56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Toutes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lignes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d’un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même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groupe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ont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24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même</a:t>
            </a:r>
            <a:r>
              <a:rPr sz="2405" spc="250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valeur </a:t>
            </a:r>
            <a:r>
              <a:rPr sz="2405" dirty="0">
                <a:latin typeface="Arial"/>
                <a:cs typeface="Arial"/>
              </a:rPr>
              <a:t>pour</a:t>
            </a:r>
            <a:r>
              <a:rPr sz="2405" spc="5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5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liste</a:t>
            </a:r>
            <a:r>
              <a:rPr sz="2405" spc="5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5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attributs</a:t>
            </a:r>
            <a:r>
              <a:rPr sz="2405" spc="5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5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partitionnement</a:t>
            </a:r>
            <a:r>
              <a:rPr sz="2405" spc="45" dirty="0">
                <a:latin typeface="Arial"/>
                <a:cs typeface="Arial"/>
              </a:rPr>
              <a:t>  </a:t>
            </a:r>
            <a:r>
              <a:rPr sz="2405" spc="-10" dirty="0">
                <a:latin typeface="Arial"/>
                <a:cs typeface="Arial"/>
              </a:rPr>
              <a:t>spécifiés </a:t>
            </a:r>
            <a:r>
              <a:rPr sz="2405" dirty="0">
                <a:latin typeface="Arial"/>
                <a:cs typeface="Arial"/>
              </a:rPr>
              <a:t>après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GROUP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BY.</a:t>
            </a:r>
            <a:endParaRPr sz="2405">
              <a:latin typeface="Arial"/>
              <a:cs typeface="Arial"/>
            </a:endParaRPr>
          </a:p>
          <a:p>
            <a:pPr marL="356276" marR="5090" indent="-343552" algn="just">
              <a:spcBef>
                <a:spcPts val="561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Les</a:t>
            </a:r>
            <a:r>
              <a:rPr sz="2405" spc="52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fonctions</a:t>
            </a:r>
            <a:r>
              <a:rPr sz="2405" spc="52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52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calcul</a:t>
            </a:r>
            <a:r>
              <a:rPr sz="2405" spc="52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peuvent</a:t>
            </a:r>
            <a:r>
              <a:rPr sz="2405" spc="53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s’appliquer</a:t>
            </a:r>
            <a:r>
              <a:rPr sz="2405" spc="53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sur</a:t>
            </a:r>
            <a:r>
              <a:rPr sz="2405" spc="536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chaque </a:t>
            </a:r>
            <a:r>
              <a:rPr sz="2405" dirty="0">
                <a:latin typeface="Arial"/>
                <a:cs typeface="Arial"/>
              </a:rPr>
              <a:t>groupe de </a:t>
            </a:r>
            <a:r>
              <a:rPr sz="2405" spc="-10" dirty="0">
                <a:latin typeface="Arial"/>
                <a:cs typeface="Arial"/>
              </a:rPr>
              <a:t>valeurs.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40243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884" y="1384742"/>
            <a:ext cx="8368923" cy="1419313"/>
          </a:xfrm>
          <a:prstGeom prst="rect">
            <a:avLst/>
          </a:prstGeom>
        </p:spPr>
        <p:txBody>
          <a:bodyPr vert="horz" wrap="square" lIns="0" tIns="111331" rIns="0" bIns="0" rtlCol="0">
            <a:spAutoFit/>
          </a:bodyPr>
          <a:lstStyle/>
          <a:p>
            <a:pPr marL="12724">
              <a:spcBef>
                <a:spcPts val="877"/>
              </a:spcBef>
            </a:pPr>
            <a:r>
              <a:rPr sz="3206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Exemples:</a:t>
            </a:r>
            <a:endParaRPr sz="3206">
              <a:latin typeface="Arial"/>
              <a:cs typeface="Arial"/>
            </a:endParaRPr>
          </a:p>
          <a:p>
            <a:pPr marL="356276" marR="5090" indent="-343552">
              <a:spcBef>
                <a:spcPts val="58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Pour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chaque référence de produit, donner la quantité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totale vendue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5420" y="2778570"/>
            <a:ext cx="1636886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GROUP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BY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0173" y="2778570"/>
            <a:ext cx="2891429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V.IdPro,</a:t>
            </a:r>
            <a:r>
              <a:rPr sz="2405" spc="-3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SUM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(V.qte) </a:t>
            </a:r>
            <a:r>
              <a:rPr sz="2405" dirty="0">
                <a:latin typeface="Arial"/>
                <a:cs typeface="Arial"/>
              </a:rPr>
              <a:t>vente </a:t>
            </a:r>
            <a:r>
              <a:rPr sz="2405" spc="-50" dirty="0">
                <a:latin typeface="Arial"/>
                <a:cs typeface="Arial"/>
              </a:rPr>
              <a:t>V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spc="-10" dirty="0">
                <a:latin typeface="Arial"/>
                <a:cs typeface="Arial"/>
              </a:rPr>
              <a:t>V.IdPro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1883" y="4167985"/>
            <a:ext cx="8435722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5639" marR="5090" indent="-343552"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5639" algn="l"/>
                <a:tab pos="356276" algn="l"/>
                <a:tab pos="1509082" algn="l"/>
                <a:tab pos="2272530" algn="l"/>
                <a:tab pos="3426608" algn="l"/>
                <a:tab pos="4376465" algn="l"/>
                <a:tab pos="4769640" algn="l"/>
                <a:tab pos="6009607" algn="l"/>
                <a:tab pos="6911111" algn="l"/>
                <a:tab pos="8151078" algn="l"/>
              </a:tabLst>
            </a:pPr>
            <a:r>
              <a:rPr sz="2405" spc="-10" dirty="0">
                <a:latin typeface="Arial"/>
                <a:cs typeface="Arial"/>
              </a:rPr>
              <a:t>Donner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0" dirty="0">
                <a:latin typeface="Arial"/>
                <a:cs typeface="Arial"/>
              </a:rPr>
              <a:t>pour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chaque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client,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la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quantité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totale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achetée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(0 </a:t>
            </a:r>
            <a:r>
              <a:rPr sz="2405" dirty="0">
                <a:latin typeface="Arial"/>
                <a:cs typeface="Arial"/>
              </a:rPr>
              <a:t>pour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ceux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qui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n’ont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rien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acheté)</a:t>
            </a:r>
            <a:endParaRPr sz="24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5420" y="4900097"/>
            <a:ext cx="1636886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GROUP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BY</a:t>
            </a:r>
            <a:endParaRPr sz="240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0172" y="4900097"/>
            <a:ext cx="5285368" cy="1342336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dirty="0">
                <a:latin typeface="Arial"/>
                <a:cs typeface="Arial"/>
              </a:rPr>
              <a:t>C.IdCli,</a:t>
            </a:r>
            <a:r>
              <a:rPr sz="2405" spc="-3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SUM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(V.qte)</a:t>
            </a:r>
            <a:endParaRPr sz="2405">
              <a:latin typeface="Arial"/>
              <a:cs typeface="Arial"/>
            </a:endParaRPr>
          </a:p>
          <a:p>
            <a:pPr marL="12724" marR="5090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client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NATURAL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LEFT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JOIN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vente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V </a:t>
            </a:r>
            <a:r>
              <a:rPr sz="2405" spc="-10" dirty="0">
                <a:latin typeface="Arial"/>
                <a:cs typeface="Arial"/>
              </a:rPr>
              <a:t>C.IdCli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2" y="1906371"/>
            <a:ext cx="7457280" cy="4091261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519144" indent="-392539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519781" algn="l"/>
              </a:tabLst>
            </a:pPr>
            <a:r>
              <a:rPr sz="3006" dirty="0">
                <a:latin typeface="Arial"/>
                <a:cs typeface="Arial"/>
              </a:rPr>
              <a:t>La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clause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HAVING</a:t>
            </a:r>
            <a:endParaRPr sz="3006">
              <a:latin typeface="Arial"/>
              <a:cs typeface="Arial"/>
            </a:endParaRPr>
          </a:p>
          <a:p>
            <a:pPr marL="127241" marR="2494566" indent="-114517">
              <a:lnSpc>
                <a:spcPct val="119800"/>
              </a:lnSpc>
              <a:spcBef>
                <a:spcPts val="15"/>
              </a:spcBef>
            </a:pPr>
            <a:r>
              <a:rPr sz="2405" dirty="0">
                <a:latin typeface="Arial"/>
                <a:cs typeface="Arial"/>
              </a:rPr>
              <a:t>Elle sert à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sélectionner des </a:t>
            </a:r>
            <a:r>
              <a:rPr sz="2405" spc="-10" dirty="0">
                <a:latin typeface="Arial"/>
                <a:cs typeface="Arial"/>
              </a:rPr>
              <a:t>groupes. </a:t>
            </a:r>
            <a:r>
              <a:rPr sz="2405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Exemple:</a:t>
            </a:r>
            <a:endParaRPr sz="2405">
              <a:latin typeface="Arial"/>
              <a:cs typeface="Arial"/>
            </a:endParaRPr>
          </a:p>
          <a:p>
            <a:pPr marL="127241" marR="5090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Donner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marques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dont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prix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moyen </a:t>
            </a:r>
            <a:r>
              <a:rPr sz="2405" spc="-25" dirty="0">
                <a:latin typeface="Arial"/>
                <a:cs typeface="Arial"/>
              </a:rPr>
              <a:t>des </a:t>
            </a:r>
            <a:r>
              <a:rPr sz="2405" dirty="0">
                <a:latin typeface="Arial"/>
                <a:cs typeface="Arial"/>
              </a:rPr>
              <a:t>produits</a:t>
            </a:r>
            <a:r>
              <a:rPr sz="2405" spc="-3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est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&lt;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100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d.</a:t>
            </a:r>
            <a:endParaRPr sz="2405">
              <a:latin typeface="Arial"/>
              <a:cs typeface="Arial"/>
            </a:endParaRPr>
          </a:p>
          <a:p>
            <a:pPr marL="127241" marR="2673976">
              <a:lnSpc>
                <a:spcPct val="119800"/>
              </a:lnSpc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SELECT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P.marque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,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AVG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(</a:t>
            </a:r>
            <a:r>
              <a:rPr sz="2405" spc="-2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P.prix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50" dirty="0">
                <a:solidFill>
                  <a:srgbClr val="1818FF"/>
                </a:solidFill>
                <a:latin typeface="Arial"/>
                <a:cs typeface="Arial"/>
              </a:rPr>
              <a:t>)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FROM</a:t>
            </a:r>
            <a:r>
              <a:rPr sz="2405" spc="-3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produit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P</a:t>
            </a:r>
            <a:endParaRPr sz="2405">
              <a:latin typeface="Arial"/>
              <a:cs typeface="Arial"/>
            </a:endParaRPr>
          </a:p>
          <a:p>
            <a:pPr marL="127241" marR="3328632">
              <a:lnSpc>
                <a:spcPct val="119800"/>
              </a:lnSpc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GROUP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BY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P.marque 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HAVING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AVG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(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P.prix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)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&lt;</a:t>
            </a:r>
            <a:r>
              <a:rPr sz="2405" spc="-1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100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83545"/>
            <a:ext cx="10535109" cy="892537"/>
          </a:xfrm>
          <a:prstGeom prst="rect">
            <a:avLst/>
          </a:prstGeom>
        </p:spPr>
        <p:txBody>
          <a:bodyPr vert="horz" wrap="square" lIns="0" tIns="212101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9672" y="1556346"/>
            <a:ext cx="7267063" cy="378844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404627" indent="-392539">
              <a:spcBef>
                <a:spcPts val="100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405264" algn="l"/>
              </a:tabLst>
            </a:pPr>
            <a:r>
              <a:rPr sz="3006" dirty="0">
                <a:latin typeface="Arial"/>
                <a:cs typeface="Arial"/>
              </a:rPr>
              <a:t>La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forme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générale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</a:t>
            </a:r>
            <a:r>
              <a:rPr sz="3006" spc="-2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SELECT</a:t>
            </a:r>
            <a:endParaRPr sz="3006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3006">
              <a:latin typeface="Arial"/>
              <a:cs typeface="Arial"/>
            </a:endParaRPr>
          </a:p>
          <a:p>
            <a:pPr marL="12724" marR="5090">
              <a:lnSpc>
                <a:spcPct val="120200"/>
              </a:lnSpc>
            </a:pP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SELECT</a:t>
            </a:r>
            <a:r>
              <a:rPr sz="2605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[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DISTINCT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]</a:t>
            </a:r>
            <a:r>
              <a:rPr sz="2605" spc="-10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liste</a:t>
            </a:r>
            <a:r>
              <a:rPr sz="2605" spc="-9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d'attributs,</a:t>
            </a:r>
            <a:r>
              <a:rPr sz="2605" spc="-10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expressions 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2605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liste</a:t>
            </a:r>
            <a:r>
              <a:rPr sz="2605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605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tables</a:t>
            </a:r>
            <a:r>
              <a:rPr sz="2605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ou</a:t>
            </a:r>
            <a:r>
              <a:rPr sz="2605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spc="-20" dirty="0">
                <a:solidFill>
                  <a:srgbClr val="1818FF"/>
                </a:solidFill>
                <a:latin typeface="Arial"/>
                <a:cs typeface="Arial"/>
              </a:rPr>
              <a:t>vues</a:t>
            </a:r>
            <a:endParaRPr sz="2605">
              <a:latin typeface="Arial"/>
              <a:cs typeface="Arial"/>
            </a:endParaRPr>
          </a:p>
          <a:p>
            <a:pPr marL="12724">
              <a:spcBef>
                <a:spcPts val="631"/>
              </a:spcBef>
            </a:pP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r>
              <a:rPr sz="2605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qualification</a:t>
            </a:r>
            <a:endParaRPr sz="2605">
              <a:latin typeface="Arial"/>
              <a:cs typeface="Arial"/>
            </a:endParaRPr>
          </a:p>
          <a:p>
            <a:pPr marL="12724" marR="1388839">
              <a:lnSpc>
                <a:spcPct val="120200"/>
              </a:lnSpc>
            </a:pP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GROUP</a:t>
            </a:r>
            <a:r>
              <a:rPr sz="2605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2605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attributs</a:t>
            </a:r>
            <a:r>
              <a:rPr sz="2605" spc="-6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605" spc="-6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partitionnement 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HAVING</a:t>
            </a:r>
            <a:r>
              <a:rPr sz="2605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qualification</a:t>
            </a:r>
            <a:r>
              <a:rPr sz="2605" spc="-9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605" spc="-9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groupe</a:t>
            </a:r>
            <a:endParaRPr sz="2605">
              <a:latin typeface="Arial"/>
              <a:cs typeface="Arial"/>
            </a:endParaRPr>
          </a:p>
          <a:p>
            <a:pPr marL="12724">
              <a:spcBef>
                <a:spcPts val="631"/>
              </a:spcBef>
            </a:pP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r>
              <a:rPr sz="2605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2605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liste</a:t>
            </a:r>
            <a:r>
              <a:rPr sz="2605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de</a:t>
            </a:r>
            <a:r>
              <a:rPr sz="2605" spc="-4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colonnes</a:t>
            </a:r>
            <a:r>
              <a:rPr sz="2605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[</a:t>
            </a:r>
            <a:r>
              <a:rPr sz="2605" spc="-45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ASC</a:t>
            </a:r>
            <a:r>
              <a:rPr sz="2605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|</a:t>
            </a:r>
            <a:r>
              <a:rPr sz="2605" spc="-50" dirty="0">
                <a:solidFill>
                  <a:srgbClr val="1818FF"/>
                </a:solidFill>
                <a:latin typeface="Arial"/>
                <a:cs typeface="Arial"/>
              </a:rPr>
              <a:t> </a:t>
            </a:r>
            <a:r>
              <a:rPr sz="2605" dirty="0">
                <a:solidFill>
                  <a:srgbClr val="FF0000"/>
                </a:solidFill>
                <a:latin typeface="Arial"/>
                <a:cs typeface="Arial"/>
              </a:rPr>
              <a:t>DESC</a:t>
            </a:r>
            <a:r>
              <a:rPr sz="2605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5" spc="-50" dirty="0">
                <a:solidFill>
                  <a:srgbClr val="1818FF"/>
                </a:solidFill>
                <a:latin typeface="Arial"/>
                <a:cs typeface="Arial"/>
              </a:rPr>
              <a:t>]</a:t>
            </a:r>
            <a:endParaRPr sz="26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568127"/>
            <a:ext cx="10535109" cy="923372"/>
          </a:xfrm>
          <a:prstGeom prst="rect">
            <a:avLst/>
          </a:prstGeom>
        </p:spPr>
        <p:txBody>
          <a:bodyPr vert="horz" wrap="square" lIns="0" tIns="242637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6162" y="1488096"/>
            <a:ext cx="8523514" cy="3149718"/>
          </a:xfrm>
          <a:prstGeom prst="rect">
            <a:avLst/>
          </a:prstGeom>
        </p:spPr>
        <p:txBody>
          <a:bodyPr vert="horz" wrap="square" lIns="0" tIns="109423" rIns="0" bIns="0" rtlCol="0">
            <a:spAutoFit/>
          </a:bodyPr>
          <a:lstStyle/>
          <a:p>
            <a:pPr marL="12724" algn="just">
              <a:spcBef>
                <a:spcPts val="862"/>
              </a:spcBef>
            </a:pPr>
            <a:r>
              <a:rPr sz="3206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Exercice</a:t>
            </a:r>
            <a:r>
              <a:rPr sz="3206" u="heavy" spc="-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6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3206">
              <a:latin typeface="Arial"/>
              <a:cs typeface="Arial"/>
            </a:endParaRPr>
          </a:p>
          <a:p>
            <a:pPr marL="356276" marR="5090" algn="just">
              <a:spcBef>
                <a:spcPts val="766"/>
              </a:spcBef>
            </a:pPr>
            <a:r>
              <a:rPr sz="3206" dirty="0">
                <a:latin typeface="Arial"/>
                <a:cs typeface="Arial"/>
              </a:rPr>
              <a:t>Donner</a:t>
            </a:r>
            <a:r>
              <a:rPr sz="3206" spc="-2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les numéros,</a:t>
            </a:r>
            <a:r>
              <a:rPr sz="3206" spc="-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les</a:t>
            </a:r>
            <a:r>
              <a:rPr sz="3206" spc="-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prix, les</a:t>
            </a:r>
            <a:r>
              <a:rPr sz="3206" spc="-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marques</a:t>
            </a:r>
            <a:r>
              <a:rPr sz="3206" spc="-5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et </a:t>
            </a:r>
            <a:r>
              <a:rPr sz="3206" dirty="0">
                <a:latin typeface="Arial"/>
                <a:cs typeface="Arial"/>
              </a:rPr>
              <a:t>la</a:t>
            </a:r>
            <a:r>
              <a:rPr sz="3206" spc="7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quantité</a:t>
            </a:r>
            <a:r>
              <a:rPr sz="3206" spc="7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maximum</a:t>
            </a:r>
            <a:r>
              <a:rPr sz="3206" spc="7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vendue</a:t>
            </a:r>
            <a:r>
              <a:rPr sz="3206" spc="7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de</a:t>
            </a:r>
            <a:r>
              <a:rPr sz="3206" spc="75" dirty="0">
                <a:latin typeface="Arial"/>
                <a:cs typeface="Arial"/>
              </a:rPr>
              <a:t>  </a:t>
            </a:r>
            <a:r>
              <a:rPr sz="3206" dirty="0">
                <a:latin typeface="Arial"/>
                <a:cs typeface="Arial"/>
              </a:rPr>
              <a:t>tous</a:t>
            </a:r>
            <a:r>
              <a:rPr sz="3206" spc="80" dirty="0">
                <a:latin typeface="Arial"/>
                <a:cs typeface="Arial"/>
              </a:rPr>
              <a:t>  </a:t>
            </a:r>
            <a:r>
              <a:rPr sz="3206" spc="-25" dirty="0">
                <a:latin typeface="Arial"/>
                <a:cs typeface="Arial"/>
              </a:rPr>
              <a:t>les </a:t>
            </a:r>
            <a:r>
              <a:rPr sz="3206" dirty="0">
                <a:latin typeface="Arial"/>
                <a:cs typeface="Arial"/>
              </a:rPr>
              <a:t>produits</a:t>
            </a:r>
            <a:r>
              <a:rPr sz="3206" spc="-7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Apple,</a:t>
            </a:r>
            <a:r>
              <a:rPr sz="3206" spc="-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IBM,</a:t>
            </a:r>
            <a:r>
              <a:rPr sz="3206" spc="-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ou</a:t>
            </a:r>
            <a:r>
              <a:rPr sz="3206" spc="-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Asus</a:t>
            </a:r>
            <a:r>
              <a:rPr sz="3206" spc="-5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dont</a:t>
            </a:r>
            <a:r>
              <a:rPr sz="3206" spc="-6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la</a:t>
            </a:r>
            <a:r>
              <a:rPr sz="3206" spc="-65" dirty="0">
                <a:latin typeface="Arial"/>
                <a:cs typeface="Arial"/>
              </a:rPr>
              <a:t> </a:t>
            </a:r>
            <a:r>
              <a:rPr sz="3206" spc="-10" dirty="0">
                <a:latin typeface="Arial"/>
                <a:cs typeface="Arial"/>
              </a:rPr>
              <a:t>quantité </a:t>
            </a:r>
            <a:r>
              <a:rPr sz="3206" dirty="0">
                <a:latin typeface="Arial"/>
                <a:cs typeface="Arial"/>
              </a:rPr>
              <a:t>totale</a:t>
            </a:r>
            <a:r>
              <a:rPr sz="3206" spc="501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vendue</a:t>
            </a:r>
            <a:r>
              <a:rPr sz="3206" spc="51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est</a:t>
            </a:r>
            <a:r>
              <a:rPr sz="3206" spc="50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supérieure</a:t>
            </a:r>
            <a:r>
              <a:rPr sz="3206" spc="516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à</a:t>
            </a:r>
            <a:r>
              <a:rPr sz="3206" spc="51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500</a:t>
            </a:r>
            <a:r>
              <a:rPr sz="3206" spc="51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et</a:t>
            </a:r>
            <a:r>
              <a:rPr sz="3206" spc="516" dirty="0">
                <a:latin typeface="Arial"/>
                <a:cs typeface="Arial"/>
              </a:rPr>
              <a:t> </a:t>
            </a:r>
            <a:r>
              <a:rPr sz="3206" spc="-20" dirty="0">
                <a:latin typeface="Arial"/>
                <a:cs typeface="Arial"/>
              </a:rPr>
              <a:t>dont </a:t>
            </a:r>
            <a:r>
              <a:rPr sz="3206" dirty="0">
                <a:latin typeface="Arial"/>
                <a:cs typeface="Arial"/>
              </a:rPr>
              <a:t>les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quantités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vendues</a:t>
            </a:r>
            <a:r>
              <a:rPr sz="3206" spc="-9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sont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&gt;</a:t>
            </a:r>
            <a:r>
              <a:rPr sz="3206" spc="-100" dirty="0">
                <a:latin typeface="Arial"/>
                <a:cs typeface="Arial"/>
              </a:rPr>
              <a:t> </a:t>
            </a:r>
            <a:r>
              <a:rPr sz="3206" spc="-25" dirty="0">
                <a:latin typeface="Arial"/>
                <a:cs typeface="Arial"/>
              </a:rPr>
              <a:t>10.</a:t>
            </a:r>
            <a:endParaRPr sz="320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607666"/>
            <a:ext cx="10535109" cy="844294"/>
          </a:xfrm>
          <a:prstGeom prst="rect">
            <a:avLst/>
          </a:prstGeom>
        </p:spPr>
        <p:txBody>
          <a:bodyPr vert="horz" wrap="square" lIns="0" tIns="224188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100"/>
              </a:spcBef>
            </a:pPr>
            <a:r>
              <a:rPr sz="4008" dirty="0"/>
              <a:t>Manipulation</a:t>
            </a:r>
            <a:r>
              <a:rPr sz="4008" spc="-10" dirty="0"/>
              <a:t> </a:t>
            </a:r>
            <a:r>
              <a:rPr sz="4008" dirty="0"/>
              <a:t>des</a:t>
            </a:r>
            <a:r>
              <a:rPr sz="4008" spc="-10" dirty="0"/>
              <a:t> données</a:t>
            </a:r>
            <a:endParaRPr sz="4008"/>
          </a:p>
        </p:txBody>
      </p:sp>
      <p:sp>
        <p:nvSpPr>
          <p:cNvPr id="3" name="object 3"/>
          <p:cNvSpPr txBox="1"/>
          <p:nvPr/>
        </p:nvSpPr>
        <p:spPr>
          <a:xfrm>
            <a:off x="1784627" y="1516812"/>
            <a:ext cx="7535530" cy="1493110"/>
          </a:xfrm>
          <a:prstGeom prst="rect">
            <a:avLst/>
          </a:prstGeom>
        </p:spPr>
        <p:txBody>
          <a:bodyPr vert="horz" wrap="square" lIns="0" tIns="111331" rIns="0" bIns="0" rtlCol="0">
            <a:spAutoFit/>
          </a:bodyPr>
          <a:lstStyle/>
          <a:p>
            <a:pPr marL="356276" indent="-343552">
              <a:spcBef>
                <a:spcPts val="877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La</a:t>
            </a:r>
            <a:r>
              <a:rPr sz="3206" spc="-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commande</a:t>
            </a:r>
            <a:r>
              <a:rPr sz="3206" spc="-114" dirty="0"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INSERT</a:t>
            </a:r>
            <a:endParaRPr sz="3206">
              <a:latin typeface="Arial"/>
              <a:cs typeface="Arial"/>
            </a:endParaRPr>
          </a:p>
          <a:p>
            <a:pPr marL="356276" marR="5090">
              <a:lnSpc>
                <a:spcPct val="119800"/>
              </a:lnSpc>
              <a:spcBef>
                <a:spcPts val="15"/>
              </a:spcBef>
            </a:pPr>
            <a:r>
              <a:rPr sz="2405" dirty="0">
                <a:latin typeface="Arial"/>
                <a:cs typeface="Arial"/>
              </a:rPr>
              <a:t>Elle permet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d’ajouter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nouvelles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lignes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à une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table. 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INSERT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8164" y="3056454"/>
            <a:ext cx="755143" cy="39188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6820" y="2983930"/>
            <a:ext cx="5045529" cy="903373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dirty="0">
                <a:latin typeface="Arial"/>
                <a:cs typeface="Arial"/>
              </a:rPr>
              <a:t>table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[ (liste de colonnes) </a:t>
            </a:r>
            <a:r>
              <a:rPr sz="2405" spc="-50" dirty="0">
                <a:latin typeface="Arial"/>
                <a:cs typeface="Arial"/>
              </a:rPr>
              <a:t>]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{</a:t>
            </a:r>
            <a:r>
              <a:rPr sz="2405" dirty="0">
                <a:solidFill>
                  <a:srgbClr val="FF0000"/>
                </a:solidFill>
                <a:latin typeface="Arial"/>
                <a:cs typeface="Arial"/>
              </a:rPr>
              <a:t>VALUES</a:t>
            </a:r>
            <a:r>
              <a:rPr sz="2405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(liste 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valeurs) | </a:t>
            </a:r>
            <a:r>
              <a:rPr sz="2405" spc="-10" dirty="0">
                <a:latin typeface="Arial"/>
                <a:cs typeface="Arial"/>
              </a:rPr>
              <a:t>requête}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616308"/>
            <a:ext cx="10535109" cy="827013"/>
          </a:xfrm>
          <a:prstGeom prst="rect">
            <a:avLst/>
          </a:prstGeom>
        </p:spPr>
        <p:txBody>
          <a:bodyPr vert="horz" wrap="square" lIns="0" tIns="147211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3349" y="1515122"/>
            <a:ext cx="8283039" cy="313332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356276" marR="5090" indent="-343552" algn="just">
              <a:spcBef>
                <a:spcPts val="100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Dans</a:t>
            </a:r>
            <a:r>
              <a:rPr sz="2405" spc="47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47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cas</a:t>
            </a:r>
            <a:r>
              <a:rPr sz="2405" spc="49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où</a:t>
            </a:r>
            <a:r>
              <a:rPr sz="2405" spc="47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47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liste</a:t>
            </a:r>
            <a:r>
              <a:rPr sz="2405" spc="49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49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colonnes</a:t>
            </a:r>
            <a:r>
              <a:rPr sz="2405" spc="48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n'est</a:t>
            </a:r>
            <a:r>
              <a:rPr sz="2405" spc="48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pas</a:t>
            </a:r>
            <a:r>
              <a:rPr sz="2405" spc="48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spécifiée </a:t>
            </a:r>
            <a:r>
              <a:rPr sz="2405" dirty="0">
                <a:latin typeface="Arial"/>
                <a:cs typeface="Arial"/>
              </a:rPr>
              <a:t>tous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attributs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cible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doivent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être</a:t>
            </a:r>
            <a:r>
              <a:rPr sz="2405" spc="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fournis</a:t>
            </a:r>
            <a:r>
              <a:rPr sz="2405" spc="55" dirty="0">
                <a:latin typeface="Arial"/>
                <a:cs typeface="Arial"/>
              </a:rPr>
              <a:t> </a:t>
            </a:r>
            <a:r>
              <a:rPr sz="2405" spc="-20" dirty="0">
                <a:latin typeface="Arial"/>
                <a:cs typeface="Arial"/>
              </a:rPr>
              <a:t>dans </a:t>
            </a:r>
            <a:r>
              <a:rPr sz="2405" dirty="0">
                <a:latin typeface="Arial"/>
                <a:cs typeface="Arial"/>
              </a:rPr>
              <a:t>l'ordre de </a:t>
            </a:r>
            <a:r>
              <a:rPr sz="2405" spc="-10" dirty="0">
                <a:latin typeface="Arial"/>
                <a:cs typeface="Arial"/>
              </a:rPr>
              <a:t>déclaration.</a:t>
            </a:r>
            <a:endParaRPr sz="2405">
              <a:latin typeface="Arial"/>
              <a:cs typeface="Arial"/>
            </a:endParaRPr>
          </a:p>
          <a:p>
            <a:pPr marL="356276" marR="5726" indent="-343552" algn="just">
              <a:spcBef>
                <a:spcPts val="556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445980" algn="l"/>
              </a:tabLst>
            </a:pPr>
            <a:r>
              <a:rPr sz="1803" dirty="0"/>
              <a:t>	</a:t>
            </a:r>
            <a:r>
              <a:rPr sz="2405" dirty="0">
                <a:latin typeface="Arial"/>
                <a:cs typeface="Arial"/>
              </a:rPr>
              <a:t>Si</a:t>
            </a:r>
            <a:r>
              <a:rPr sz="2405" spc="16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seulement</a:t>
            </a:r>
            <a:r>
              <a:rPr sz="2405" spc="16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certaines</a:t>
            </a:r>
            <a:r>
              <a:rPr sz="2405" spc="16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colonnes</a:t>
            </a:r>
            <a:r>
              <a:rPr sz="2405" spc="16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sont</a:t>
            </a:r>
            <a:r>
              <a:rPr sz="2405" spc="16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spécifiées,</a:t>
            </a:r>
            <a:r>
              <a:rPr sz="2405" spc="155" dirty="0">
                <a:latin typeface="Arial"/>
                <a:cs typeface="Arial"/>
              </a:rPr>
              <a:t>  </a:t>
            </a:r>
            <a:r>
              <a:rPr sz="2405" spc="-25" dirty="0">
                <a:latin typeface="Arial"/>
                <a:cs typeface="Arial"/>
              </a:rPr>
              <a:t>les </a:t>
            </a:r>
            <a:r>
              <a:rPr sz="2405" dirty="0">
                <a:latin typeface="Arial"/>
                <a:cs typeface="Arial"/>
              </a:rPr>
              <a:t>autres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sont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insérées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avec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-1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valeur</a:t>
            </a:r>
            <a:r>
              <a:rPr sz="2405" spc="-10" dirty="0">
                <a:latin typeface="Arial"/>
                <a:cs typeface="Arial"/>
              </a:rPr>
              <a:t> NULL.</a:t>
            </a:r>
            <a:endParaRPr sz="2405">
              <a:latin typeface="Arial"/>
              <a:cs typeface="Arial"/>
            </a:endParaRPr>
          </a:p>
          <a:p>
            <a:pPr marL="355639" marR="8271" indent="-343552" algn="just">
              <a:spcBef>
                <a:spcPts val="571"/>
              </a:spcBef>
              <a:buClr>
                <a:srgbClr val="00007C"/>
              </a:buClr>
              <a:buSzPct val="75000"/>
              <a:buFont typeface="Meiryo"/>
              <a:buChar char="✓"/>
              <a:tabLst>
                <a:tab pos="356276" algn="l"/>
              </a:tabLst>
            </a:pPr>
            <a:r>
              <a:rPr sz="2405" dirty="0">
                <a:latin typeface="Arial"/>
                <a:cs typeface="Arial"/>
              </a:rPr>
              <a:t>Une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insertion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partir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d'une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requête</a:t>
            </a:r>
            <a:r>
              <a:rPr sz="2405" spc="140" dirty="0">
                <a:latin typeface="Arial"/>
                <a:cs typeface="Arial"/>
              </a:rPr>
              <a:t>  </a:t>
            </a:r>
            <a:r>
              <a:rPr sz="2405" dirty="0">
                <a:latin typeface="Arial"/>
                <a:cs typeface="Arial"/>
              </a:rPr>
              <a:t>permet</a:t>
            </a:r>
            <a:r>
              <a:rPr sz="2405" spc="135" dirty="0">
                <a:latin typeface="Arial"/>
                <a:cs typeface="Arial"/>
              </a:rPr>
              <a:t>  </a:t>
            </a:r>
            <a:r>
              <a:rPr sz="2405" spc="-10" dirty="0">
                <a:latin typeface="Arial"/>
                <a:cs typeface="Arial"/>
              </a:rPr>
              <a:t>d'insérer </a:t>
            </a:r>
            <a:r>
              <a:rPr sz="2405" dirty="0">
                <a:latin typeface="Arial"/>
                <a:cs typeface="Arial"/>
              </a:rPr>
              <a:t>plusieurs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lignes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dans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cible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54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partir</a:t>
            </a:r>
            <a:r>
              <a:rPr sz="2405" spc="541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d'une</a:t>
            </a:r>
            <a:r>
              <a:rPr sz="2405" spc="546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autre table.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99024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8708" y="1375799"/>
            <a:ext cx="7667855" cy="1457484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413534" indent="-286929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413534" algn="l"/>
              </a:tabLst>
            </a:pPr>
            <a:r>
              <a:rPr sz="3006" dirty="0">
                <a:latin typeface="Arial"/>
                <a:cs typeface="Arial"/>
              </a:rPr>
              <a:t>Insertion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d’une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seule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ligne</a:t>
            </a:r>
            <a:endParaRPr sz="3006">
              <a:latin typeface="Arial"/>
              <a:cs typeface="Arial"/>
            </a:endParaRPr>
          </a:p>
          <a:p>
            <a:pPr marL="12724">
              <a:spcBef>
                <a:spcPts val="586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Ajouter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client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(‘c152’,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‘Ali’,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‘Gafsa’)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dans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client.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8708" y="3246544"/>
            <a:ext cx="1231005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INSERT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INTO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VALUES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7365" y="3685508"/>
            <a:ext cx="3097551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client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(IdCli,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nom,</a:t>
            </a:r>
            <a:r>
              <a:rPr sz="2405" spc="-10" dirty="0">
                <a:latin typeface="Arial"/>
                <a:cs typeface="Arial"/>
              </a:rPr>
              <a:t> ville) </a:t>
            </a:r>
            <a:r>
              <a:rPr sz="2405" dirty="0">
                <a:latin typeface="Arial"/>
                <a:cs typeface="Arial"/>
              </a:rPr>
              <a:t>(‘c152’,</a:t>
            </a:r>
            <a:r>
              <a:rPr sz="2405" spc="-3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‘Ali’,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‘Gafsa’)</a:t>
            </a:r>
            <a:r>
              <a:rPr sz="2405" spc="-20" dirty="0">
                <a:latin typeface="Arial"/>
                <a:cs typeface="Arial"/>
              </a:rPr>
              <a:t> </a:t>
            </a:r>
            <a:r>
              <a:rPr sz="2405" spc="-50" dirty="0">
                <a:latin typeface="Arial"/>
                <a:cs typeface="Arial"/>
              </a:rPr>
              <a:t>;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349" y="570778"/>
            <a:ext cx="6567267" cy="697251"/>
          </a:xfrm>
          <a:prstGeom prst="rect">
            <a:avLst/>
          </a:prstGeom>
        </p:spPr>
        <p:txBody>
          <a:bodyPr vert="horz" wrap="square" lIns="0" tIns="12087" rIns="0" bIns="0" rtlCol="0" anchor="ctr">
            <a:spAutoFit/>
          </a:bodyPr>
          <a:lstStyle/>
          <a:p>
            <a:pPr marL="12724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193" y="1389539"/>
            <a:ext cx="7497994" cy="3103776"/>
          </a:xfrm>
          <a:prstGeom prst="rect">
            <a:avLst/>
          </a:prstGeom>
        </p:spPr>
        <p:txBody>
          <a:bodyPr vert="horz" wrap="square" lIns="0" tIns="106242" rIns="0" bIns="0" rtlCol="0">
            <a:spAutoFit/>
          </a:bodyPr>
          <a:lstStyle/>
          <a:p>
            <a:pPr marL="413534" indent="-286293" algn="just">
              <a:spcBef>
                <a:spcPts val="837"/>
              </a:spcBef>
              <a:buClr>
                <a:srgbClr val="00007C"/>
              </a:buClr>
              <a:buSzPct val="80000"/>
              <a:buFont typeface="Meiryo"/>
              <a:buChar char="□"/>
              <a:tabLst>
                <a:tab pos="413534" algn="l"/>
              </a:tabLst>
            </a:pPr>
            <a:r>
              <a:rPr sz="3006" dirty="0">
                <a:latin typeface="Arial"/>
                <a:cs typeface="Arial"/>
              </a:rPr>
              <a:t>Insertion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de</a:t>
            </a:r>
            <a:r>
              <a:rPr sz="3006" spc="-35" dirty="0">
                <a:latin typeface="Arial"/>
                <a:cs typeface="Arial"/>
              </a:rPr>
              <a:t> </a:t>
            </a:r>
            <a:r>
              <a:rPr sz="3006" dirty="0">
                <a:latin typeface="Arial"/>
                <a:cs typeface="Arial"/>
              </a:rPr>
              <a:t>plusieurs</a:t>
            </a:r>
            <a:r>
              <a:rPr sz="3006" spc="-30" dirty="0">
                <a:latin typeface="Arial"/>
                <a:cs typeface="Arial"/>
              </a:rPr>
              <a:t> </a:t>
            </a:r>
            <a:r>
              <a:rPr sz="3006" spc="-10" dirty="0">
                <a:latin typeface="Arial"/>
                <a:cs typeface="Arial"/>
              </a:rPr>
              <a:t>lignes</a:t>
            </a:r>
            <a:endParaRPr sz="3006">
              <a:latin typeface="Arial"/>
              <a:cs typeface="Arial"/>
            </a:endParaRPr>
          </a:p>
          <a:p>
            <a:pPr marL="12724" algn="just">
              <a:spcBef>
                <a:spcPts val="586"/>
              </a:spcBef>
            </a:pPr>
            <a:r>
              <a:rPr sz="24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 </a:t>
            </a:r>
            <a:r>
              <a:rPr sz="2405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endParaRPr sz="2405">
              <a:latin typeface="Arial"/>
              <a:cs typeface="Arial"/>
            </a:endParaRPr>
          </a:p>
          <a:p>
            <a:pPr marL="12724" marR="5090" algn="just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Ajouter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dans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ti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même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schéma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 </a:t>
            </a:r>
            <a:r>
              <a:rPr sz="2405" spc="-10" dirty="0">
                <a:latin typeface="Arial"/>
                <a:cs typeface="Arial"/>
              </a:rPr>
              <a:t>table </a:t>
            </a:r>
            <a:r>
              <a:rPr sz="2405" dirty="0">
                <a:latin typeface="Arial"/>
                <a:cs typeface="Arial"/>
              </a:rPr>
              <a:t>Vente,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toutes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ventes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qui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sont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antérieures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au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01-</a:t>
            </a:r>
            <a:r>
              <a:rPr sz="2405" spc="-25" dirty="0">
                <a:latin typeface="Arial"/>
                <a:cs typeface="Arial"/>
              </a:rPr>
              <a:t>03- </a:t>
            </a:r>
            <a:r>
              <a:rPr sz="2405" spc="-10" dirty="0">
                <a:latin typeface="Arial"/>
                <a:cs typeface="Arial"/>
              </a:rPr>
              <a:t>2012.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66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INSERT</a:t>
            </a:r>
            <a:endParaRPr sz="2405">
              <a:latin typeface="Arial"/>
              <a:cs typeface="Arial"/>
            </a:endParaRPr>
          </a:p>
          <a:p>
            <a:pPr marL="12724" algn="just">
              <a:spcBef>
                <a:spcPts val="571"/>
              </a:spcBef>
            </a:pPr>
            <a:r>
              <a:rPr sz="2405" dirty="0">
                <a:solidFill>
                  <a:srgbClr val="1818FF"/>
                </a:solidFill>
                <a:latin typeface="Arial"/>
                <a:cs typeface="Arial"/>
              </a:rPr>
              <a:t>INTO</a:t>
            </a:r>
            <a:r>
              <a:rPr sz="2405" spc="516" dirty="0">
                <a:solidFill>
                  <a:srgbClr val="1818FF"/>
                </a:solidFill>
                <a:latin typeface="Arial"/>
                <a:cs typeface="Arial"/>
              </a:rPr>
              <a:t>     </a:t>
            </a:r>
            <a:r>
              <a:rPr sz="2405" dirty="0">
                <a:latin typeface="Arial"/>
                <a:cs typeface="Arial"/>
              </a:rPr>
              <a:t>ti (IdCli,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IdPro,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date,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spc="-20" dirty="0">
                <a:latin typeface="Arial"/>
                <a:cs typeface="Arial"/>
              </a:rPr>
              <a:t>qte)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7753" y="4431361"/>
            <a:ext cx="1213828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SELECT </a:t>
            </a:r>
            <a:r>
              <a:rPr sz="24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9946" y="4431361"/>
            <a:ext cx="4044184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V.IdCli,</a:t>
            </a:r>
            <a:r>
              <a:rPr sz="2405" spc="-4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V.IdPro,</a:t>
            </a:r>
            <a:r>
              <a:rPr sz="2405" spc="-4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V.date,</a:t>
            </a:r>
            <a:r>
              <a:rPr sz="2405" spc="-3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V.qte </a:t>
            </a:r>
            <a:r>
              <a:rPr sz="2405" dirty="0">
                <a:latin typeface="Arial"/>
                <a:cs typeface="Arial"/>
              </a:rPr>
              <a:t>vente </a:t>
            </a:r>
            <a:r>
              <a:rPr sz="2405" spc="-50" dirty="0">
                <a:latin typeface="Arial"/>
                <a:cs typeface="Arial"/>
              </a:rPr>
              <a:t>V</a:t>
            </a:r>
            <a:endParaRPr sz="2405">
              <a:latin typeface="Arial"/>
              <a:cs typeface="Arial"/>
            </a:endParaRPr>
          </a:p>
          <a:p>
            <a:pPr marL="12724">
              <a:spcBef>
                <a:spcPts val="571"/>
              </a:spcBef>
            </a:pPr>
            <a:r>
              <a:rPr sz="2405" dirty="0">
                <a:latin typeface="Arial"/>
                <a:cs typeface="Arial"/>
              </a:rPr>
              <a:t>V.date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&lt; ‘01-03-</a:t>
            </a:r>
            <a:r>
              <a:rPr sz="2405" spc="-10" dirty="0">
                <a:latin typeface="Arial"/>
                <a:cs typeface="Arial"/>
              </a:rPr>
              <a:t>2012’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B16F15-1909-BBAA-7CA2-276430DC5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57" y="2127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333333"/>
                </a:solidFill>
                <a:latin typeface="Poppins" pitchFamily="2" charset="77"/>
              </a:rPr>
              <a:t>Diviser pour mieux régner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74F2F0-0D64-D4FC-46AE-E0151B11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486"/>
            <a:ext cx="10515600" cy="4794477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57BF69-B9E2-16C1-DC95-4B9D1F76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1345746"/>
            <a:ext cx="3918857" cy="48679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E9B6D5-8841-C8E9-DDBF-1DA621992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4"/>
          <a:stretch/>
        </p:blipFill>
        <p:spPr>
          <a:xfrm>
            <a:off x="5435799" y="1345746"/>
            <a:ext cx="5658465" cy="4867955"/>
          </a:xfrm>
          <a:prstGeom prst="rect">
            <a:avLst/>
          </a:prstGeom>
        </p:spPr>
      </p:pic>
      <p:sp>
        <p:nvSpPr>
          <p:cNvPr id="6" name="Cadre 5">
            <a:extLst>
              <a:ext uri="{FF2B5EF4-FFF2-40B4-BE49-F238E27FC236}">
                <a16:creationId xmlns:a16="http://schemas.microsoft.com/office/drawing/2014/main" id="{2DF3D197-A7CB-AC80-6E8E-C4E748C58EC1}"/>
              </a:ext>
            </a:extLst>
          </p:cNvPr>
          <p:cNvSpPr/>
          <p:nvPr/>
        </p:nvSpPr>
        <p:spPr>
          <a:xfrm>
            <a:off x="4005943" y="1382486"/>
            <a:ext cx="990600" cy="46808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71277D33-E16F-4F16-076B-A2EAC7D625D3}"/>
              </a:ext>
            </a:extLst>
          </p:cNvPr>
          <p:cNvSpPr/>
          <p:nvPr/>
        </p:nvSpPr>
        <p:spPr>
          <a:xfrm>
            <a:off x="5471986" y="1368200"/>
            <a:ext cx="990600" cy="46808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EC7B45D-B64D-7919-67DD-88ECA60E689E}"/>
              </a:ext>
            </a:extLst>
          </p:cNvPr>
          <p:cNvSpPr txBox="1"/>
          <p:nvPr/>
        </p:nvSpPr>
        <p:spPr>
          <a:xfrm>
            <a:off x="4964433" y="134063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3095147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6" y="1901573"/>
            <a:ext cx="8264589" cy="1419313"/>
          </a:xfrm>
          <a:prstGeom prst="rect">
            <a:avLst/>
          </a:prstGeom>
        </p:spPr>
        <p:txBody>
          <a:bodyPr vert="horz" wrap="square" lIns="0" tIns="111331" rIns="0" bIns="0" rtlCol="0">
            <a:spAutoFit/>
          </a:bodyPr>
          <a:lstStyle/>
          <a:p>
            <a:pPr marL="356276" indent="-343552">
              <a:spcBef>
                <a:spcPts val="877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La</a:t>
            </a:r>
            <a:r>
              <a:rPr sz="3206" spc="-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commande</a:t>
            </a:r>
            <a:r>
              <a:rPr sz="3206" spc="-114" dirty="0"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UPDATE</a:t>
            </a:r>
            <a:endParaRPr sz="3206">
              <a:latin typeface="Arial"/>
              <a:cs typeface="Arial"/>
            </a:endParaRPr>
          </a:p>
          <a:p>
            <a:pPr marL="356276" marR="5090">
              <a:spcBef>
                <a:spcPts val="586"/>
              </a:spcBef>
              <a:tabLst>
                <a:tab pos="998844" algn="l"/>
                <a:tab pos="2082304" algn="l"/>
                <a:tab pos="2555005" algn="l"/>
                <a:tab pos="3774612" algn="l"/>
                <a:tab pos="4403185" algn="l"/>
                <a:tab pos="5522272" algn="l"/>
                <a:tab pos="6979821" algn="l"/>
                <a:tab pos="7453794" algn="l"/>
              </a:tabLst>
            </a:pPr>
            <a:r>
              <a:rPr sz="2405" spc="-20" dirty="0">
                <a:latin typeface="Arial"/>
                <a:cs typeface="Arial"/>
              </a:rPr>
              <a:t>Elle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permet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modifier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valeurs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d’attributs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lignes existantes.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2" y="3734365"/>
            <a:ext cx="1264722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UPDATE </a:t>
            </a:r>
            <a:r>
              <a:rPr sz="2405" spc="-25" dirty="0">
                <a:solidFill>
                  <a:srgbClr val="FF0000"/>
                </a:solidFill>
                <a:latin typeface="Arial"/>
                <a:cs typeface="Arial"/>
              </a:rPr>
              <a:t>SET </a:t>
            </a:r>
            <a:r>
              <a:rPr sz="2405" spc="-10" dirty="0">
                <a:latin typeface="Arial"/>
                <a:cs typeface="Arial"/>
              </a:rPr>
              <a:t>[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3849" y="3734365"/>
            <a:ext cx="2451830" cy="1342336"/>
          </a:xfrm>
          <a:prstGeom prst="rect">
            <a:avLst/>
          </a:prstGeom>
        </p:spPr>
        <p:txBody>
          <a:bodyPr vert="horz" wrap="square" lIns="0" tIns="85248" rIns="0" bIns="0" rtlCol="0">
            <a:spAutoFit/>
          </a:bodyPr>
          <a:lstStyle/>
          <a:p>
            <a:pPr marL="12724">
              <a:spcBef>
                <a:spcPts val="671"/>
              </a:spcBef>
            </a:pPr>
            <a:r>
              <a:rPr sz="2405" spc="-10" dirty="0">
                <a:latin typeface="Arial"/>
                <a:cs typeface="Arial"/>
              </a:rPr>
              <a:t>table</a:t>
            </a:r>
            <a:endParaRPr sz="2405">
              <a:latin typeface="Arial"/>
              <a:cs typeface="Arial"/>
            </a:endParaRPr>
          </a:p>
          <a:p>
            <a:pPr marL="12724" marR="5090">
              <a:lnSpc>
                <a:spcPct val="119800"/>
              </a:lnSpc>
            </a:pPr>
            <a:r>
              <a:rPr sz="2405" dirty="0">
                <a:latin typeface="Arial"/>
                <a:cs typeface="Arial"/>
              </a:rPr>
              <a:t>liste</a:t>
            </a:r>
            <a:r>
              <a:rPr sz="2405" spc="-25" dirty="0">
                <a:latin typeface="Arial"/>
                <a:cs typeface="Arial"/>
              </a:rPr>
              <a:t> </a:t>
            </a:r>
            <a:r>
              <a:rPr sz="2405" spc="-10" dirty="0">
                <a:latin typeface="Arial"/>
                <a:cs typeface="Arial"/>
              </a:rPr>
              <a:t>d’affectations qualification]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5193" y="5562742"/>
            <a:ext cx="7924871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00"/>
              </a:spcBef>
              <a:tabLst>
                <a:tab pos="1628689" algn="l"/>
                <a:tab pos="2191731" algn="l"/>
                <a:tab pos="3553213" algn="l"/>
                <a:tab pos="4728923" algn="l"/>
                <a:tab pos="5461833" algn="l"/>
                <a:tab pos="6075772" algn="l"/>
              </a:tabLst>
            </a:pPr>
            <a:r>
              <a:rPr sz="2405" spc="-10" dirty="0">
                <a:latin typeface="Arial"/>
                <a:cs typeface="Arial"/>
              </a:rPr>
              <a:t>L’absence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de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WHERE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signifie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que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25" dirty="0">
                <a:latin typeface="Arial"/>
                <a:cs typeface="Arial"/>
              </a:rPr>
              <a:t>les</a:t>
            </a:r>
            <a:r>
              <a:rPr sz="2405" dirty="0">
                <a:latin typeface="Arial"/>
                <a:cs typeface="Arial"/>
              </a:rPr>
              <a:t>	</a:t>
            </a:r>
            <a:r>
              <a:rPr sz="2405" spc="-10" dirty="0">
                <a:latin typeface="Arial"/>
                <a:cs typeface="Arial"/>
              </a:rPr>
              <a:t>changements </a:t>
            </a:r>
            <a:r>
              <a:rPr sz="2405" dirty="0">
                <a:latin typeface="Arial"/>
                <a:cs typeface="Arial"/>
              </a:rPr>
              <a:t>doivent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être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appliqués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à</a:t>
            </a:r>
            <a:r>
              <a:rPr sz="2405" spc="-1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toutes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lignes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la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table </a:t>
            </a:r>
            <a:r>
              <a:rPr sz="2405" spc="-10" dirty="0">
                <a:latin typeface="Arial"/>
                <a:cs typeface="Arial"/>
              </a:rPr>
              <a:t>cible.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623630"/>
            <a:ext cx="10535109" cy="812366"/>
          </a:xfrm>
          <a:prstGeom prst="rect">
            <a:avLst/>
          </a:prstGeom>
        </p:spPr>
        <p:txBody>
          <a:bodyPr vert="horz" wrap="square" lIns="0" tIns="132706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7916" y="1499112"/>
            <a:ext cx="8068647" cy="3913132"/>
          </a:xfrm>
          <a:prstGeom prst="rect">
            <a:avLst/>
          </a:prstGeom>
        </p:spPr>
        <p:txBody>
          <a:bodyPr vert="horz" wrap="square" lIns="0" tIns="100516" rIns="0" bIns="0" rtlCol="0">
            <a:spAutoFit/>
          </a:bodyPr>
          <a:lstStyle/>
          <a:p>
            <a:pPr marL="12724">
              <a:spcBef>
                <a:spcPts val="792"/>
              </a:spcBef>
            </a:pPr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</a:t>
            </a:r>
            <a:endParaRPr sz="2805">
              <a:latin typeface="Arial"/>
              <a:cs typeface="Arial"/>
            </a:endParaRPr>
          </a:p>
          <a:p>
            <a:pPr marL="470157" marR="551591">
              <a:lnSpc>
                <a:spcPct val="120200"/>
              </a:lnSpc>
              <a:spcBef>
                <a:spcPts val="10"/>
              </a:spcBef>
            </a:pPr>
            <a:r>
              <a:rPr sz="2605" dirty="0">
                <a:latin typeface="Arial"/>
                <a:cs typeface="Arial"/>
              </a:rPr>
              <a:t>Augmenter</a:t>
            </a:r>
            <a:r>
              <a:rPr sz="2605" spc="-4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de</a:t>
            </a:r>
            <a:r>
              <a:rPr sz="2605" spc="-5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15%</a:t>
            </a:r>
            <a:r>
              <a:rPr sz="2605" spc="-5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les</a:t>
            </a:r>
            <a:r>
              <a:rPr sz="2605" spc="-5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prix</a:t>
            </a:r>
            <a:r>
              <a:rPr sz="2605" spc="-5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de</a:t>
            </a:r>
            <a:r>
              <a:rPr sz="2605" spc="-5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tous</a:t>
            </a:r>
            <a:r>
              <a:rPr sz="2605" spc="-4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les</a:t>
            </a:r>
            <a:r>
              <a:rPr sz="2605" spc="-45" dirty="0">
                <a:latin typeface="Arial"/>
                <a:cs typeface="Arial"/>
              </a:rPr>
              <a:t> </a:t>
            </a:r>
            <a:r>
              <a:rPr sz="2605" spc="-10" dirty="0">
                <a:latin typeface="Arial"/>
                <a:cs typeface="Arial"/>
              </a:rPr>
              <a:t>produits. </a:t>
            </a: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UPDATE</a:t>
            </a:r>
            <a:r>
              <a:rPr sz="2605" spc="-10" dirty="0">
                <a:latin typeface="Arial"/>
                <a:cs typeface="Arial"/>
              </a:rPr>
              <a:t>produit</a:t>
            </a:r>
            <a:endParaRPr sz="2605">
              <a:latin typeface="Arial"/>
              <a:cs typeface="Arial"/>
            </a:endParaRPr>
          </a:p>
          <a:p>
            <a:pPr marL="470157">
              <a:spcBef>
                <a:spcPts val="631"/>
              </a:spcBef>
              <a:tabLst>
                <a:tab pos="2760500" algn="l"/>
              </a:tabLst>
            </a:pPr>
            <a:r>
              <a:rPr sz="2605" spc="-25" dirty="0">
                <a:solidFill>
                  <a:srgbClr val="1818FF"/>
                </a:solidFill>
                <a:latin typeface="Arial"/>
                <a:cs typeface="Arial"/>
              </a:rPr>
              <a:t>SET</a:t>
            </a:r>
            <a:r>
              <a:rPr sz="2605" dirty="0">
                <a:solidFill>
                  <a:srgbClr val="1818FF"/>
                </a:solidFill>
                <a:latin typeface="Arial"/>
                <a:cs typeface="Arial"/>
              </a:rPr>
              <a:t>	</a:t>
            </a:r>
            <a:r>
              <a:rPr sz="2605" dirty="0">
                <a:latin typeface="Arial"/>
                <a:cs typeface="Arial"/>
              </a:rPr>
              <a:t>prix</a:t>
            </a:r>
            <a:r>
              <a:rPr sz="2605" spc="-3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=</a:t>
            </a:r>
            <a:r>
              <a:rPr sz="2605" spc="-2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prix</a:t>
            </a:r>
            <a:r>
              <a:rPr sz="2605" spc="-3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*</a:t>
            </a:r>
            <a:r>
              <a:rPr sz="2605" spc="-25" dirty="0">
                <a:latin typeface="Arial"/>
                <a:cs typeface="Arial"/>
              </a:rPr>
              <a:t> </a:t>
            </a:r>
            <a:r>
              <a:rPr sz="2605" spc="-20" dirty="0">
                <a:latin typeface="Arial"/>
                <a:cs typeface="Arial"/>
              </a:rPr>
              <a:t>1.15</a:t>
            </a:r>
            <a:endParaRPr sz="2605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4058">
              <a:latin typeface="Arial"/>
              <a:cs typeface="Arial"/>
            </a:endParaRPr>
          </a:p>
          <a:p>
            <a:pPr marL="12724"/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2:</a:t>
            </a:r>
            <a:endParaRPr sz="2805">
              <a:latin typeface="Arial"/>
              <a:cs typeface="Arial"/>
            </a:endParaRPr>
          </a:p>
          <a:p>
            <a:pPr marL="356276" marR="5090">
              <a:lnSpc>
                <a:spcPct val="101800"/>
              </a:lnSpc>
              <a:spcBef>
                <a:spcPts val="821"/>
              </a:spcBef>
            </a:pPr>
            <a:r>
              <a:rPr sz="2605" dirty="0">
                <a:latin typeface="Arial"/>
                <a:cs typeface="Arial"/>
              </a:rPr>
              <a:t>Augmenter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de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45%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les</a:t>
            </a:r>
            <a:r>
              <a:rPr sz="2605" spc="-5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prix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des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produits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achetés</a:t>
            </a:r>
            <a:r>
              <a:rPr sz="2605" spc="-55" dirty="0">
                <a:latin typeface="Arial"/>
                <a:cs typeface="Arial"/>
              </a:rPr>
              <a:t> </a:t>
            </a:r>
            <a:r>
              <a:rPr sz="2605" spc="-25" dirty="0">
                <a:latin typeface="Arial"/>
                <a:cs typeface="Arial"/>
              </a:rPr>
              <a:t>par </a:t>
            </a:r>
            <a:r>
              <a:rPr sz="2605" dirty="0">
                <a:latin typeface="Arial"/>
                <a:cs typeface="Arial"/>
              </a:rPr>
              <a:t>des</a:t>
            </a:r>
            <a:r>
              <a:rPr sz="2605" spc="-5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clients</a:t>
            </a:r>
            <a:r>
              <a:rPr sz="2605" spc="-4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de</a:t>
            </a:r>
            <a:r>
              <a:rPr sz="2605" spc="-45" dirty="0">
                <a:latin typeface="Arial"/>
                <a:cs typeface="Arial"/>
              </a:rPr>
              <a:t> </a:t>
            </a:r>
            <a:r>
              <a:rPr sz="2605" spc="-10" dirty="0">
                <a:latin typeface="Arial"/>
                <a:cs typeface="Arial"/>
              </a:rPr>
              <a:t>Sousse.</a:t>
            </a:r>
            <a:endParaRPr sz="26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483718"/>
            <a:ext cx="10535109" cy="1092192"/>
          </a:xfrm>
          <a:prstGeom prst="rect">
            <a:avLst/>
          </a:prstGeom>
        </p:spPr>
        <p:txBody>
          <a:bodyPr vert="horz" wrap="square" lIns="0" tIns="409825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1657" y="1901573"/>
            <a:ext cx="6872632" cy="1054147"/>
          </a:xfrm>
          <a:prstGeom prst="rect">
            <a:avLst/>
          </a:prstGeom>
        </p:spPr>
        <p:txBody>
          <a:bodyPr vert="horz" wrap="square" lIns="0" tIns="111331" rIns="0" bIns="0" rtlCol="0">
            <a:spAutoFit/>
          </a:bodyPr>
          <a:lstStyle/>
          <a:p>
            <a:pPr marL="356276" indent="-343552">
              <a:spcBef>
                <a:spcPts val="877"/>
              </a:spcBef>
              <a:buClr>
                <a:srgbClr val="00007C"/>
              </a:buClr>
              <a:buSzPct val="75000"/>
              <a:buFont typeface="Meiryo"/>
              <a:buChar char="■"/>
              <a:tabLst>
                <a:tab pos="356276" algn="l"/>
              </a:tabLst>
            </a:pPr>
            <a:r>
              <a:rPr sz="3206" dirty="0">
                <a:latin typeface="Arial"/>
                <a:cs typeface="Arial"/>
              </a:rPr>
              <a:t>La</a:t>
            </a:r>
            <a:r>
              <a:rPr sz="3206" spc="-125" dirty="0">
                <a:latin typeface="Arial"/>
                <a:cs typeface="Arial"/>
              </a:rPr>
              <a:t> </a:t>
            </a:r>
            <a:r>
              <a:rPr sz="3206" dirty="0">
                <a:latin typeface="Arial"/>
                <a:cs typeface="Arial"/>
              </a:rPr>
              <a:t>commande</a:t>
            </a:r>
            <a:r>
              <a:rPr sz="3206" spc="-114" dirty="0">
                <a:latin typeface="Arial"/>
                <a:cs typeface="Arial"/>
              </a:rPr>
              <a:t> </a:t>
            </a:r>
            <a:r>
              <a:rPr sz="3206" spc="-10" dirty="0">
                <a:solidFill>
                  <a:srgbClr val="FF0000"/>
                </a:solidFill>
                <a:latin typeface="Arial"/>
                <a:cs typeface="Arial"/>
              </a:rPr>
              <a:t>DELETE</a:t>
            </a:r>
            <a:endParaRPr sz="3206">
              <a:latin typeface="Arial"/>
              <a:cs typeface="Arial"/>
            </a:endParaRPr>
          </a:p>
          <a:p>
            <a:pPr marL="356276">
              <a:spcBef>
                <a:spcPts val="586"/>
              </a:spcBef>
            </a:pPr>
            <a:r>
              <a:rPr sz="2405" dirty="0">
                <a:latin typeface="Arial"/>
                <a:cs typeface="Arial"/>
              </a:rPr>
              <a:t>Elle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permet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d’enlever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des lignes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dans</a:t>
            </a:r>
            <a:r>
              <a:rPr sz="2405" spc="-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une </a:t>
            </a:r>
            <a:r>
              <a:rPr sz="2405" spc="-10" dirty="0">
                <a:latin typeface="Arial"/>
                <a:cs typeface="Arial"/>
              </a:rPr>
              <a:t>table.</a:t>
            </a:r>
            <a:endParaRPr sz="24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193" y="3368690"/>
            <a:ext cx="1247545" cy="134233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DELETE </a:t>
            </a:r>
            <a:r>
              <a:rPr sz="2405" spc="-20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2405" spc="-10" dirty="0">
                <a:latin typeface="Arial"/>
                <a:cs typeface="Arial"/>
              </a:rPr>
              <a:t>[</a:t>
            </a:r>
            <a:r>
              <a:rPr sz="2405" spc="-10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endParaRPr sz="24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3850" y="3807654"/>
            <a:ext cx="1724679" cy="8618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19800"/>
              </a:lnSpc>
              <a:spcBef>
                <a:spcPts val="100"/>
              </a:spcBef>
            </a:pPr>
            <a:r>
              <a:rPr sz="2405" spc="-10" dirty="0">
                <a:latin typeface="Arial"/>
                <a:cs typeface="Arial"/>
              </a:rPr>
              <a:t>table qualification]</a:t>
            </a:r>
            <a:endParaRPr sz="24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5192" y="5197066"/>
            <a:ext cx="7921690" cy="757688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00"/>
              </a:spcBef>
            </a:pPr>
            <a:r>
              <a:rPr sz="2405" dirty="0">
                <a:latin typeface="Arial"/>
                <a:cs typeface="Arial"/>
              </a:rPr>
              <a:t>L’absence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WHERE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signifie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que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toutes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les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lignes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de</a:t>
            </a:r>
            <a:r>
              <a:rPr sz="2405" spc="175" dirty="0">
                <a:latin typeface="Arial"/>
                <a:cs typeface="Arial"/>
              </a:rPr>
              <a:t> </a:t>
            </a:r>
            <a:r>
              <a:rPr sz="2405" spc="-25" dirty="0">
                <a:latin typeface="Arial"/>
                <a:cs typeface="Arial"/>
              </a:rPr>
              <a:t>la </a:t>
            </a:r>
            <a:r>
              <a:rPr sz="2405" dirty="0">
                <a:latin typeface="Arial"/>
                <a:cs typeface="Arial"/>
              </a:rPr>
              <a:t>table cible sont </a:t>
            </a:r>
            <a:r>
              <a:rPr sz="2405" spc="-10" dirty="0">
                <a:latin typeface="Arial"/>
                <a:cs typeface="Arial"/>
              </a:rPr>
              <a:t>supprimées.</a:t>
            </a:r>
            <a:endParaRPr sz="24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7997" y="623630"/>
            <a:ext cx="10535109" cy="812366"/>
          </a:xfrm>
          <a:prstGeom prst="rect">
            <a:avLst/>
          </a:prstGeom>
        </p:spPr>
        <p:txBody>
          <a:bodyPr vert="horz" wrap="square" lIns="0" tIns="132706" rIns="0" bIns="0" rtlCol="0" anchor="ctr">
            <a:spAutoFit/>
          </a:bodyPr>
          <a:lstStyle/>
          <a:p>
            <a:pPr marL="314922">
              <a:lnSpc>
                <a:spcPct val="100000"/>
              </a:lnSpc>
              <a:spcBef>
                <a:spcPts val="95"/>
              </a:spcBef>
            </a:pPr>
            <a:r>
              <a:rPr dirty="0"/>
              <a:t>Manipulation</a:t>
            </a:r>
            <a:r>
              <a:rPr spc="-160" dirty="0"/>
              <a:t> </a:t>
            </a:r>
            <a:r>
              <a:rPr dirty="0"/>
              <a:t>des</a:t>
            </a:r>
            <a:r>
              <a:rPr spc="-160" dirty="0"/>
              <a:t> </a:t>
            </a:r>
            <a:r>
              <a:rPr spc="-10" dirty="0"/>
              <a:t>données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7916" y="1499112"/>
            <a:ext cx="7546981" cy="1496291"/>
          </a:xfrm>
          <a:prstGeom prst="rect">
            <a:avLst/>
          </a:prstGeom>
        </p:spPr>
        <p:txBody>
          <a:bodyPr vert="horz" wrap="square" lIns="0" tIns="100516" rIns="0" bIns="0" rtlCol="0">
            <a:spAutoFit/>
          </a:bodyPr>
          <a:lstStyle/>
          <a:p>
            <a:pPr marL="12724">
              <a:spcBef>
                <a:spcPts val="792"/>
              </a:spcBef>
            </a:pPr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1:</a:t>
            </a:r>
            <a:endParaRPr sz="2805">
              <a:latin typeface="Arial"/>
              <a:cs typeface="Arial"/>
            </a:endParaRPr>
          </a:p>
          <a:p>
            <a:pPr marL="470157">
              <a:spcBef>
                <a:spcPts val="641"/>
              </a:spcBef>
            </a:pPr>
            <a:r>
              <a:rPr sz="2605" dirty="0">
                <a:latin typeface="Arial"/>
                <a:cs typeface="Arial"/>
              </a:rPr>
              <a:t>Supprimer</a:t>
            </a:r>
            <a:r>
              <a:rPr sz="2605" spc="-9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les</a:t>
            </a:r>
            <a:r>
              <a:rPr sz="2605" spc="-7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ventes</a:t>
            </a:r>
            <a:r>
              <a:rPr sz="2605" spc="-8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antérieures</a:t>
            </a:r>
            <a:r>
              <a:rPr sz="2605" spc="-7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au</a:t>
            </a:r>
            <a:r>
              <a:rPr sz="2605" spc="-70" dirty="0">
                <a:latin typeface="Arial"/>
                <a:cs typeface="Arial"/>
              </a:rPr>
              <a:t> </a:t>
            </a:r>
            <a:r>
              <a:rPr sz="2405" dirty="0">
                <a:latin typeface="Arial"/>
                <a:cs typeface="Arial"/>
              </a:rPr>
              <a:t>01-03-</a:t>
            </a:r>
            <a:r>
              <a:rPr sz="2405" spc="-10" dirty="0">
                <a:latin typeface="Arial"/>
                <a:cs typeface="Arial"/>
              </a:rPr>
              <a:t>2012.</a:t>
            </a:r>
            <a:endParaRPr sz="2405">
              <a:latin typeface="Arial"/>
              <a:cs typeface="Arial"/>
            </a:endParaRPr>
          </a:p>
          <a:p>
            <a:pPr marL="470157">
              <a:spcBef>
                <a:spcPts val="631"/>
              </a:spcBef>
            </a:pP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DELETE</a:t>
            </a:r>
            <a:endParaRPr sz="260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5963" y="2969882"/>
            <a:ext cx="1256452" cy="93243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lnSpc>
                <a:spcPct val="120200"/>
              </a:lnSpc>
              <a:spcBef>
                <a:spcPts val="100"/>
              </a:spcBef>
            </a:pPr>
            <a:r>
              <a:rPr sz="2605" spc="-20" dirty="0">
                <a:solidFill>
                  <a:srgbClr val="1818FF"/>
                </a:solidFill>
                <a:latin typeface="Arial"/>
                <a:cs typeface="Arial"/>
              </a:rPr>
              <a:t>FROM </a:t>
            </a:r>
            <a:r>
              <a:rPr sz="2605" spc="-10" dirty="0">
                <a:solidFill>
                  <a:srgbClr val="1818FF"/>
                </a:solidFill>
                <a:latin typeface="Arial"/>
                <a:cs typeface="Arial"/>
              </a:rPr>
              <a:t>WHERE</a:t>
            </a:r>
            <a:endParaRPr sz="260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6070" y="2969882"/>
            <a:ext cx="2889521" cy="979714"/>
          </a:xfrm>
          <a:prstGeom prst="rect">
            <a:avLst/>
          </a:prstGeom>
        </p:spPr>
        <p:txBody>
          <a:bodyPr vert="horz" wrap="square" lIns="0" tIns="92882" rIns="0" bIns="0" rtlCol="0">
            <a:spAutoFit/>
          </a:bodyPr>
          <a:lstStyle/>
          <a:p>
            <a:pPr marL="12724">
              <a:spcBef>
                <a:spcPts val="731"/>
              </a:spcBef>
            </a:pPr>
            <a:r>
              <a:rPr sz="2605" spc="-10" dirty="0">
                <a:latin typeface="Arial"/>
                <a:cs typeface="Arial"/>
              </a:rPr>
              <a:t>vente</a:t>
            </a:r>
            <a:endParaRPr sz="2605">
              <a:latin typeface="Arial"/>
              <a:cs typeface="Arial"/>
            </a:endParaRPr>
          </a:p>
          <a:p>
            <a:pPr marL="12724">
              <a:spcBef>
                <a:spcPts val="631"/>
              </a:spcBef>
            </a:pPr>
            <a:r>
              <a:rPr sz="2605" dirty="0">
                <a:latin typeface="Arial"/>
                <a:cs typeface="Arial"/>
              </a:rPr>
              <a:t>date</a:t>
            </a:r>
            <a:r>
              <a:rPr sz="2605" spc="-5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&lt;</a:t>
            </a:r>
            <a:r>
              <a:rPr sz="2605" spc="-5" dirty="0">
                <a:latin typeface="Arial"/>
                <a:cs typeface="Arial"/>
              </a:rPr>
              <a:t> </a:t>
            </a:r>
            <a:r>
              <a:rPr sz="2605" spc="-20" dirty="0">
                <a:latin typeface="Arial"/>
                <a:cs typeface="Arial"/>
              </a:rPr>
              <a:t>‘01-03-</a:t>
            </a:r>
            <a:r>
              <a:rPr sz="2605" spc="-10" dirty="0">
                <a:latin typeface="Arial"/>
                <a:cs typeface="Arial"/>
              </a:rPr>
              <a:t>2012’</a:t>
            </a:r>
            <a:endParaRPr sz="2605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916" y="4402268"/>
            <a:ext cx="4366090" cy="1486748"/>
          </a:xfrm>
          <a:prstGeom prst="rect">
            <a:avLst/>
          </a:prstGeom>
        </p:spPr>
        <p:txBody>
          <a:bodyPr vert="horz" wrap="square" lIns="0" tIns="133597" rIns="0" bIns="0" rtlCol="0">
            <a:spAutoFit/>
          </a:bodyPr>
          <a:lstStyle/>
          <a:p>
            <a:pPr marL="12724">
              <a:spcBef>
                <a:spcPts val="1052"/>
              </a:spcBef>
            </a:pPr>
            <a:r>
              <a:rPr sz="2805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Exemple</a:t>
            </a:r>
            <a:r>
              <a:rPr sz="2805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5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2:</a:t>
            </a:r>
            <a:endParaRPr sz="2805">
              <a:latin typeface="Arial"/>
              <a:cs typeface="Arial"/>
            </a:endParaRPr>
          </a:p>
          <a:p>
            <a:pPr marL="356276" marR="5090">
              <a:lnSpc>
                <a:spcPct val="101699"/>
              </a:lnSpc>
              <a:spcBef>
                <a:spcPts val="827"/>
              </a:spcBef>
              <a:tabLst>
                <a:tab pos="2262987" algn="l"/>
                <a:tab pos="3065879" algn="l"/>
              </a:tabLst>
            </a:pPr>
            <a:r>
              <a:rPr sz="2605" spc="-10" dirty="0">
                <a:latin typeface="Arial"/>
                <a:cs typeface="Arial"/>
              </a:rPr>
              <a:t>Supprimer</a:t>
            </a:r>
            <a:r>
              <a:rPr sz="2605" dirty="0">
                <a:latin typeface="Arial"/>
                <a:cs typeface="Arial"/>
              </a:rPr>
              <a:t>	</a:t>
            </a:r>
            <a:r>
              <a:rPr sz="2605" spc="-25" dirty="0">
                <a:latin typeface="Arial"/>
                <a:cs typeface="Arial"/>
              </a:rPr>
              <a:t>les</a:t>
            </a:r>
            <a:r>
              <a:rPr sz="2605" dirty="0">
                <a:latin typeface="Arial"/>
                <a:cs typeface="Arial"/>
              </a:rPr>
              <a:t>	</a:t>
            </a:r>
            <a:r>
              <a:rPr sz="2605" spc="-10" dirty="0">
                <a:latin typeface="Arial"/>
                <a:cs typeface="Arial"/>
              </a:rPr>
              <a:t>ventes </a:t>
            </a:r>
            <a:r>
              <a:rPr sz="2605" dirty="0">
                <a:latin typeface="Arial"/>
                <a:cs typeface="Arial"/>
              </a:rPr>
              <a:t>antérieures</a:t>
            </a:r>
            <a:r>
              <a:rPr sz="2605" spc="-60" dirty="0">
                <a:latin typeface="Arial"/>
                <a:cs typeface="Arial"/>
              </a:rPr>
              <a:t> </a:t>
            </a:r>
            <a:r>
              <a:rPr sz="2605" dirty="0">
                <a:latin typeface="Arial"/>
                <a:cs typeface="Arial"/>
              </a:rPr>
              <a:t>au</a:t>
            </a:r>
            <a:r>
              <a:rPr sz="2605" spc="-55" dirty="0">
                <a:latin typeface="Arial"/>
                <a:cs typeface="Arial"/>
              </a:rPr>
              <a:t> </a:t>
            </a:r>
            <a:r>
              <a:rPr sz="2605" spc="-20" dirty="0">
                <a:latin typeface="Arial"/>
                <a:cs typeface="Arial"/>
              </a:rPr>
              <a:t>01-03-2012.</a:t>
            </a:r>
            <a:endParaRPr sz="260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7272" y="5062705"/>
            <a:ext cx="4111618" cy="422422"/>
          </a:xfrm>
          <a:prstGeom prst="rect">
            <a:avLst/>
          </a:prstGeom>
        </p:spPr>
        <p:txBody>
          <a:bodyPr vert="horz" wrap="square" lIns="0" tIns="12087" rIns="0" bIns="0" rtlCol="0">
            <a:spAutoFit/>
          </a:bodyPr>
          <a:lstStyle/>
          <a:p>
            <a:pPr marL="12724">
              <a:spcBef>
                <a:spcPts val="95"/>
              </a:spcBef>
              <a:tabLst>
                <a:tab pos="925680" algn="l"/>
                <a:tab pos="2245173" algn="l"/>
                <a:tab pos="2993352" algn="l"/>
              </a:tabLst>
            </a:pPr>
            <a:r>
              <a:rPr sz="2605" spc="-25" dirty="0">
                <a:latin typeface="Arial"/>
                <a:cs typeface="Arial"/>
              </a:rPr>
              <a:t>des</a:t>
            </a:r>
            <a:r>
              <a:rPr sz="2605" dirty="0">
                <a:latin typeface="Arial"/>
                <a:cs typeface="Arial"/>
              </a:rPr>
              <a:t>	</a:t>
            </a:r>
            <a:r>
              <a:rPr sz="2605" spc="-10" dirty="0">
                <a:latin typeface="Arial"/>
                <a:cs typeface="Arial"/>
              </a:rPr>
              <a:t>clients</a:t>
            </a:r>
            <a:r>
              <a:rPr sz="2605" dirty="0">
                <a:latin typeface="Arial"/>
                <a:cs typeface="Arial"/>
              </a:rPr>
              <a:t>	</a:t>
            </a:r>
            <a:r>
              <a:rPr sz="2605" spc="-25" dirty="0">
                <a:latin typeface="Arial"/>
                <a:cs typeface="Arial"/>
              </a:rPr>
              <a:t>de</a:t>
            </a:r>
            <a:r>
              <a:rPr sz="2605" dirty="0">
                <a:latin typeface="Arial"/>
                <a:cs typeface="Arial"/>
              </a:rPr>
              <a:t>	</a:t>
            </a:r>
            <a:r>
              <a:rPr sz="2605" spc="-10" dirty="0">
                <a:latin typeface="Arial"/>
                <a:cs typeface="Arial"/>
              </a:rPr>
              <a:t>Sousse</a:t>
            </a:r>
            <a:endParaRPr sz="260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0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B07B30F-5C3A-0B6F-F727-B6039F26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Tuto avec phpMyadmin</a:t>
            </a:r>
          </a:p>
        </p:txBody>
      </p:sp>
      <p:pic>
        <p:nvPicPr>
          <p:cNvPr id="1026" name="Picture 2" descr="5 règles pour développer un bon tutoriel - Le-cours.ca">
            <a:extLst>
              <a:ext uri="{FF2B5EF4-FFF2-40B4-BE49-F238E27FC236}">
                <a16:creationId xmlns:a16="http://schemas.microsoft.com/office/drawing/2014/main" id="{8BF268AD-7073-A262-879D-9DD06A5A8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" r="10933" b="-3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hpMyAdmin — Wikipédia">
            <a:extLst>
              <a:ext uri="{FF2B5EF4-FFF2-40B4-BE49-F238E27FC236}">
                <a16:creationId xmlns:a16="http://schemas.microsoft.com/office/drawing/2014/main" id="{B9F3D531-B0B9-2514-2117-2CB5600A49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22" y="3004928"/>
            <a:ext cx="4542210" cy="26737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3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CD5D3CE8-6534-4899-B698-BB3C6848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C313485-7BF2-43EA-9239-5BAA30343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70" name="Freeform 44">
              <a:extLst>
                <a:ext uri="{FF2B5EF4-FFF2-40B4-BE49-F238E27FC236}">
                  <a16:creationId xmlns:a16="http://schemas.microsoft.com/office/drawing/2014/main" id="{DECC8AEA-4B25-44FA-B040-C34B0FEB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1" name="Freeform 45">
              <a:extLst>
                <a:ext uri="{FF2B5EF4-FFF2-40B4-BE49-F238E27FC236}">
                  <a16:creationId xmlns:a16="http://schemas.microsoft.com/office/drawing/2014/main" id="{88C5D63D-E29B-48C0-9453-20000B702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2" name="Freeform 46">
              <a:extLst>
                <a:ext uri="{FF2B5EF4-FFF2-40B4-BE49-F238E27FC236}">
                  <a16:creationId xmlns:a16="http://schemas.microsoft.com/office/drawing/2014/main" id="{48D22C82-28FA-4F3A-8B17-C11CC2EBA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3" name="Freeform 47">
              <a:extLst>
                <a:ext uri="{FF2B5EF4-FFF2-40B4-BE49-F238E27FC236}">
                  <a16:creationId xmlns:a16="http://schemas.microsoft.com/office/drawing/2014/main" id="{F037018E-FAF9-46CE-A969-6BC7426A6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CA86A11D-8AB8-4EEA-B839-065E3408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3069701-F4FF-90C1-F58E-74661B22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Scénario d’un projet de BDD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C2E9CC-B7E9-31F4-6E96-4DC484D6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5" y="2494450"/>
            <a:ext cx="3478400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/>
              <a:t>Je suis gérant d’une boutique de basket, et j’utilise Excel pour faire l’inventaire de mon magazin afin de pourvoir  :</a:t>
            </a:r>
          </a:p>
          <a:p>
            <a:r>
              <a:rPr lang="fr-FR" sz="1400"/>
              <a:t> Tracer les nombres de paires que j’ai en stocke. </a:t>
            </a:r>
          </a:p>
          <a:p>
            <a:r>
              <a:rPr lang="fr-FR" sz="1400"/>
              <a:t> Tracer le nombres de paires que j’ai vendu.</a:t>
            </a:r>
          </a:p>
          <a:p>
            <a:r>
              <a:rPr lang="fr-FR" sz="1400"/>
              <a:t> Gérer les commandes de mes baskets en lignes.</a:t>
            </a:r>
          </a:p>
          <a:p>
            <a:r>
              <a:rPr lang="fr-FR" sz="1400"/>
              <a:t> Identifier les clients qui viennent pour un service après-vente.</a:t>
            </a:r>
          </a:p>
          <a:p>
            <a:r>
              <a:rPr lang="fr-FR" sz="1400"/>
              <a:t>…</a:t>
            </a:r>
          </a:p>
          <a:p>
            <a:endParaRPr lang="fr-FR" sz="1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F605D2-8984-E561-4815-FDB30F2C1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r="43204" b="-2"/>
          <a:stretch/>
        </p:blipFill>
        <p:spPr bwMode="auto">
          <a:xfrm>
            <a:off x="5385405" y="2486034"/>
            <a:ext cx="2743200" cy="34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ent devenir responsable de magasin - MaFormation">
            <a:extLst>
              <a:ext uri="{FF2B5EF4-FFF2-40B4-BE49-F238E27FC236}">
                <a16:creationId xmlns:a16="http://schemas.microsoft.com/office/drawing/2014/main" id="{3B00DCFA-C261-A53D-4300-0D1FF33A3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26747" b="-1"/>
          <a:stretch/>
        </p:blipFill>
        <p:spPr bwMode="auto">
          <a:xfrm>
            <a:off x="8128605" y="2486034"/>
            <a:ext cx="2767293" cy="34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14F95C68-AB6E-4C79-8764-E43667ACD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8605" y="2486034"/>
            <a:ext cx="0" cy="3410712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2021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40 raccourcis clavier pour Excel">
            <a:extLst>
              <a:ext uri="{FF2B5EF4-FFF2-40B4-BE49-F238E27FC236}">
                <a16:creationId xmlns:a16="http://schemas.microsoft.com/office/drawing/2014/main" id="{D593A6EA-DE68-51E7-F907-EB4006D69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1286702"/>
            <a:ext cx="3292524" cy="173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7" name="Straight Connector 3098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Quoi faire quand vous vous sentez perdu ? - GLOB par Franck Nicolas">
            <a:extLst>
              <a:ext uri="{FF2B5EF4-FFF2-40B4-BE49-F238E27FC236}">
                <a16:creationId xmlns:a16="http://schemas.microsoft.com/office/drawing/2014/main" id="{AB63605A-2724-95B6-F607-8278094AC2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795" y="3671316"/>
            <a:ext cx="3081664" cy="20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8" name="Straight Connector 3100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E5F3BE3-74A4-05C8-AB50-85BAC6A86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32" y="1123527"/>
            <a:ext cx="532346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21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100" y="349250"/>
            <a:ext cx="11099800" cy="180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4FD8E7-E799-874A-7385-FB7F734B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8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600">
                <a:solidFill>
                  <a:srgbClr val="FFFFFF"/>
                </a:solidFill>
              </a:rPr>
              <a:t>Pipeline de production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A83B0EE-3208-5896-DF0C-28BF3FDE65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386122"/>
              </p:ext>
            </p:extLst>
          </p:nvPr>
        </p:nvGraphicFramePr>
        <p:xfrm>
          <a:off x="838200" y="2390775"/>
          <a:ext cx="10515600" cy="3786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441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2E9A58-BE23-9578-80E9-88F65B1E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Schéma EA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0D19442-6509-1B4C-A5B4-74637439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9618" y="171162"/>
            <a:ext cx="4985259" cy="64325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204CA0F-9647-F13A-6693-CA719B50AFE3}"/>
              </a:ext>
            </a:extLst>
          </p:cNvPr>
          <p:cNvSpPr txBox="1"/>
          <p:nvPr/>
        </p:nvSpPr>
        <p:spPr>
          <a:xfrm>
            <a:off x="300639" y="5266573"/>
            <a:ext cx="4184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Veuillez spécifier dans le schéma suivant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Les clefs primaires.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Les clefs secondaires.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Les cardinalités de chaque association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F04C40-9B59-DDEE-7C97-57A8173114F2}"/>
              </a:ext>
            </a:extLst>
          </p:cNvPr>
          <p:cNvSpPr txBox="1"/>
          <p:nvPr/>
        </p:nvSpPr>
        <p:spPr>
          <a:xfrm>
            <a:off x="300639" y="4897241"/>
            <a:ext cx="13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129611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529853-019F-D626-2E40-CEA58186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Schéma relationnel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F59A9-D4D2-337B-5EA3-E0FC3812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fr-FR" sz="2400" dirty="0"/>
              <a:t>Client(</a:t>
            </a:r>
            <a:r>
              <a:rPr lang="fr-FR" sz="2400" dirty="0" err="1"/>
              <a:t>idClient,nom,prénom</a:t>
            </a:r>
            <a:r>
              <a:rPr lang="fr-FR" sz="2400" dirty="0"/>
              <a:t>)</a:t>
            </a:r>
          </a:p>
          <a:p>
            <a:r>
              <a:rPr lang="fr-FR" sz="2400" dirty="0"/>
              <a:t>Commande(</a:t>
            </a:r>
            <a:r>
              <a:rPr lang="fr-FR" sz="2400" dirty="0" err="1"/>
              <a:t>idCommande,idClient,idBasket,nbArticle</a:t>
            </a:r>
            <a:r>
              <a:rPr lang="fr-FR" sz="2400" dirty="0"/>
              <a:t>)</a:t>
            </a:r>
          </a:p>
          <a:p>
            <a:r>
              <a:rPr lang="fr-FR" sz="2400" dirty="0"/>
              <a:t>Basket(</a:t>
            </a:r>
            <a:r>
              <a:rPr lang="fr-FR" sz="2400" dirty="0" err="1"/>
              <a:t>idBasket,idMarque,nomBasket,taille,couleur,stocke</a:t>
            </a:r>
            <a:r>
              <a:rPr lang="fr-FR" sz="2400" dirty="0"/>
              <a:t>)</a:t>
            </a:r>
          </a:p>
          <a:p>
            <a:r>
              <a:rPr lang="fr-FR" sz="2400" dirty="0"/>
              <a:t>Marque(</a:t>
            </a:r>
            <a:r>
              <a:rPr lang="fr-FR" sz="2400" dirty="0" err="1"/>
              <a:t>idMarque,nomMarque</a:t>
            </a:r>
            <a:r>
              <a:rPr lang="fr-FR" sz="2400" dirty="0"/>
              <a:t>)</a:t>
            </a:r>
          </a:p>
          <a:p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99933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A194D8-FFE4-E8C9-9939-8FE1717B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3333"/>
                </a:solidFill>
                <a:latin typeface="Poppins" pitchFamily="2" charset="77"/>
              </a:rPr>
              <a:t>Jusqu’à quand ?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C559D51-AF06-3B1F-37D4-ACA45F03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6493" y="2687784"/>
            <a:ext cx="2999014" cy="2587385"/>
          </a:xfrm>
          <a:prstGeom prst="rect">
            <a:avLst/>
          </a:prstGeom>
        </p:spPr>
      </p:pic>
      <p:pic>
        <p:nvPicPr>
          <p:cNvPr id="8196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E5D9931F-3E2D-8823-8A1C-614ABF4E4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2846616" y="5456276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84109F95-5602-2944-1D8A-BCE20F4C5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1219199" y="4163357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6590E4AF-6F38-8A94-4442-CA84458F8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8643260" y="2870574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CBA8F8EE-657A-2F34-9D7E-8473A1939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7691437" y="1029165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1594E088-7438-8865-C9AE-15FEB7307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4024994" y="1242601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F9CAE153-B6A2-3E50-A600-0BA79E6F0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1219199" y="1687311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43993A44-6437-2720-624F-344838F4C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5233308" y="5514407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xcel : Microsoft met en garde contre des macros vérolées | Silicon">
            <a:extLst>
              <a:ext uri="{FF2B5EF4-FFF2-40B4-BE49-F238E27FC236}">
                <a16:creationId xmlns:a16="http://schemas.microsoft.com/office/drawing/2014/main" id="{7B05BAA1-3587-38E7-3992-3F77E9840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11849" r="22505" b="16661"/>
          <a:stretch/>
        </p:blipFill>
        <p:spPr bwMode="auto">
          <a:xfrm>
            <a:off x="7481210" y="5514407"/>
            <a:ext cx="120831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B44609-0A0C-10C7-0110-C926E6936ABC}"/>
              </a:ext>
            </a:extLst>
          </p:cNvPr>
          <p:cNvCxnSpPr>
            <a:endCxn id="9" idx="1"/>
          </p:cNvCxnSpPr>
          <p:nvPr/>
        </p:nvCxnSpPr>
        <p:spPr>
          <a:xfrm flipV="1">
            <a:off x="2340429" y="1905383"/>
            <a:ext cx="1684565" cy="6627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FF5FF4-98E6-4B51-636D-AD560378B84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108122" y="1691947"/>
            <a:ext cx="2583315" cy="2379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DC71124-25A9-C753-B992-FFAB28CB84B8}"/>
              </a:ext>
            </a:extLst>
          </p:cNvPr>
          <p:cNvCxnSpPr>
            <a:cxnSpLocks/>
          </p:cNvCxnSpPr>
          <p:nvPr/>
        </p:nvCxnSpPr>
        <p:spPr>
          <a:xfrm flipV="1">
            <a:off x="3505880" y="5063397"/>
            <a:ext cx="1090613" cy="5546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00FBF2C-AD58-1016-65B1-C8F68EE316D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15268" y="3981477"/>
            <a:ext cx="2181225" cy="6627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CB990E3-F23F-9FA3-B255-7EFD9236409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823356" y="3012875"/>
            <a:ext cx="521155" cy="16230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360D5EF-5568-44A4-0FD2-544FBC9B821A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8689524" y="4085160"/>
            <a:ext cx="617761" cy="20920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2BB86D6-DFB9-96C8-B4FB-6104C4283E04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7595507" y="3981477"/>
            <a:ext cx="557893" cy="16906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2097121-484F-AC65-5BB4-BE7DE7F7020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972176" y="5275169"/>
            <a:ext cx="123824" cy="3969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F1FE6BE-F240-1305-C7E1-4DF11CDB2B83}"/>
              </a:ext>
            </a:extLst>
          </p:cNvPr>
          <p:cNvCxnSpPr>
            <a:cxnSpLocks/>
          </p:cNvCxnSpPr>
          <p:nvPr/>
        </p:nvCxnSpPr>
        <p:spPr>
          <a:xfrm flipH="1" flipV="1">
            <a:off x="8417382" y="2261619"/>
            <a:ext cx="348344" cy="6882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9BD8A8F-059A-DA89-6C59-B5758378FF69}"/>
              </a:ext>
            </a:extLst>
          </p:cNvPr>
          <p:cNvCxnSpPr>
            <a:cxnSpLocks/>
            <a:stCxn id="8196" idx="1"/>
          </p:cNvCxnSpPr>
          <p:nvPr/>
        </p:nvCxnSpPr>
        <p:spPr>
          <a:xfrm flipH="1" flipV="1">
            <a:off x="1945137" y="5246047"/>
            <a:ext cx="901479" cy="8730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CDF51D5-164D-30C9-C394-4B4FBD6DB69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915786" y="6084087"/>
            <a:ext cx="1317522" cy="931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6675C67-3BB1-FA17-9C3D-948C8DBE3088}"/>
              </a:ext>
            </a:extLst>
          </p:cNvPr>
          <p:cNvCxnSpPr>
            <a:cxnSpLocks/>
          </p:cNvCxnSpPr>
          <p:nvPr/>
        </p:nvCxnSpPr>
        <p:spPr>
          <a:xfrm flipH="1" flipV="1">
            <a:off x="6272896" y="6130638"/>
            <a:ext cx="1317522" cy="931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429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A17FB4-88FA-D81E-59DB-9E7F1879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Réalisation de la BDD à l’aide de phpMyadmin</a:t>
            </a:r>
          </a:p>
        </p:txBody>
      </p:sp>
      <p:pic>
        <p:nvPicPr>
          <p:cNvPr id="4" name="Picture 4" descr="Épinglé sur dessin colorier et dessin non colorier">
            <a:extLst>
              <a:ext uri="{FF2B5EF4-FFF2-40B4-BE49-F238E27FC236}">
                <a16:creationId xmlns:a16="http://schemas.microsoft.com/office/drawing/2014/main" id="{54470771-EA44-23F0-E5A5-FB459EDC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86" y="2378076"/>
            <a:ext cx="3463228" cy="34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phpMyAdmin — Wikipédia">
            <a:extLst>
              <a:ext uri="{FF2B5EF4-FFF2-40B4-BE49-F238E27FC236}">
                <a16:creationId xmlns:a16="http://schemas.microsoft.com/office/drawing/2014/main" id="{59832C7A-7278-AEDA-F6B0-27DB6F2239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653" y="4396592"/>
            <a:ext cx="3816746" cy="2246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171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E9693D-B7CD-C5D8-5FD8-59EC18D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fr-FR" sz="5100" dirty="0" err="1">
                <a:solidFill>
                  <a:schemeClr val="bg1"/>
                </a:solidFill>
              </a:rPr>
              <a:t>Step</a:t>
            </a:r>
            <a:r>
              <a:rPr lang="fr-FR" sz="5100" dirty="0">
                <a:solidFill>
                  <a:schemeClr val="bg1"/>
                </a:solidFill>
              </a:rPr>
              <a:t> 0 : Tuto installer </a:t>
            </a:r>
            <a:r>
              <a:rPr lang="fr-FR" sz="5100" dirty="0" err="1">
                <a:solidFill>
                  <a:schemeClr val="bg1"/>
                </a:solidFill>
              </a:rPr>
              <a:t>phpMyadmin</a:t>
            </a:r>
            <a:endParaRPr lang="fr-FR" sz="5100" dirty="0">
              <a:solidFill>
                <a:schemeClr val="bg1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E9AE0FB-3DA9-65D5-AB75-10BBD7D2B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65560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1014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âbles réseau colorés">
            <a:extLst>
              <a:ext uri="{FF2B5EF4-FFF2-40B4-BE49-F238E27FC236}">
                <a16:creationId xmlns:a16="http://schemas.microsoft.com/office/drawing/2014/main" id="{F63DC70B-DDA5-D710-BAFD-E98AFDF8D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2" r="27660" b="-1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D24BD-D4F4-48F4-9D0A-94C709D28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0565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853503-73C3-4BBA-25C9-1DE19728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07" y="234176"/>
            <a:ext cx="4806184" cy="286764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Step 1 : Se connecter a phpMyAdmin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B83063-CBD4-489D-B4A7-7EA64CE9A5B8}"/>
              </a:ext>
            </a:extLst>
          </p:cNvPr>
          <p:cNvSpPr txBox="1"/>
          <p:nvPr/>
        </p:nvSpPr>
        <p:spPr>
          <a:xfrm>
            <a:off x="908825" y="4019343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http://localhost:8080/</a:t>
            </a:r>
            <a:r>
              <a:rPr lang="fr-FR" sz="2400" b="1" dirty="0" err="1"/>
              <a:t>phpmyadmin</a:t>
            </a:r>
            <a:r>
              <a:rPr lang="fr-FR" sz="2400" b="1" dirty="0"/>
              <a:t>/</a:t>
            </a:r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5013FECF-BC23-87B3-FBA9-C62FF8BDD5AD}"/>
              </a:ext>
            </a:extLst>
          </p:cNvPr>
          <p:cNvSpPr/>
          <p:nvPr/>
        </p:nvSpPr>
        <p:spPr>
          <a:xfrm rot="16200000">
            <a:off x="3339009" y="4243824"/>
            <a:ext cx="204707" cy="63803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880551-9B06-5BED-6F79-D3B69939B5D6}"/>
              </a:ext>
            </a:extLst>
          </p:cNvPr>
          <p:cNvSpPr txBox="1"/>
          <p:nvPr/>
        </p:nvSpPr>
        <p:spPr>
          <a:xfrm>
            <a:off x="1601347" y="4737487"/>
            <a:ext cx="385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C’est le port ou phpMyAdmin est lancé</a:t>
            </a:r>
          </a:p>
        </p:txBody>
      </p:sp>
    </p:spTree>
    <p:extLst>
      <p:ext uri="{BB962C8B-B14F-4D97-AF65-F5344CB8AC3E}">
        <p14:creationId xmlns:p14="http://schemas.microsoft.com/office/powerpoint/2010/main" val="17211390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E030C29-CAE7-6346-B373-6D838B331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553DC5B2-B97A-F735-E86F-4FE748349ADD}"/>
              </a:ext>
            </a:extLst>
          </p:cNvPr>
          <p:cNvSpPr/>
          <p:nvPr/>
        </p:nvSpPr>
        <p:spPr>
          <a:xfrm>
            <a:off x="1393902" y="546409"/>
            <a:ext cx="2040673" cy="490654"/>
          </a:xfrm>
          <a:prstGeom prst="donut">
            <a:avLst>
              <a:gd name="adj" fmla="val 407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Bouée 5">
            <a:extLst>
              <a:ext uri="{FF2B5EF4-FFF2-40B4-BE49-F238E27FC236}">
                <a16:creationId xmlns:a16="http://schemas.microsoft.com/office/drawing/2014/main" id="{546F8F65-FBFA-EAEC-E74C-F515D6CD868D}"/>
              </a:ext>
            </a:extLst>
          </p:cNvPr>
          <p:cNvSpPr/>
          <p:nvPr/>
        </p:nvSpPr>
        <p:spPr>
          <a:xfrm>
            <a:off x="988741" y="1583472"/>
            <a:ext cx="1196897" cy="219307"/>
          </a:xfrm>
          <a:prstGeom prst="donut">
            <a:avLst>
              <a:gd name="adj" fmla="val 407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CAA5533-BFE9-26F2-3B79-132FC6707963}"/>
              </a:ext>
            </a:extLst>
          </p:cNvPr>
          <p:cNvCxnSpPr>
            <a:stCxn id="5" idx="7"/>
          </p:cNvCxnSpPr>
          <p:nvPr/>
        </p:nvCxnSpPr>
        <p:spPr>
          <a:xfrm flipV="1">
            <a:off x="3135725" y="289932"/>
            <a:ext cx="1034831" cy="328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F61AD9A-FA44-020F-1805-489EC7A33AF6}"/>
              </a:ext>
            </a:extLst>
          </p:cNvPr>
          <p:cNvCxnSpPr>
            <a:cxnSpLocks/>
          </p:cNvCxnSpPr>
          <p:nvPr/>
        </p:nvCxnSpPr>
        <p:spPr>
          <a:xfrm flipV="1">
            <a:off x="2185638" y="369642"/>
            <a:ext cx="5731728" cy="132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B83A4-434D-C3CC-9FCE-EB8A4025D1DF}"/>
              </a:ext>
            </a:extLst>
          </p:cNvPr>
          <p:cNvSpPr/>
          <p:nvPr/>
        </p:nvSpPr>
        <p:spPr>
          <a:xfrm>
            <a:off x="4304371" y="0"/>
            <a:ext cx="2085278" cy="618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Lien pour accéder a la page de </a:t>
            </a:r>
            <a:r>
              <a:rPr lang="fr-FR" sz="1600" dirty="0" err="1"/>
              <a:t>phpMyadmin</a:t>
            </a:r>
            <a:endParaRPr lang="fr-FR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1DFFF-E03F-BDDB-4C78-67E0AF5C8290}"/>
              </a:ext>
            </a:extLst>
          </p:cNvPr>
          <p:cNvSpPr/>
          <p:nvPr/>
        </p:nvSpPr>
        <p:spPr>
          <a:xfrm>
            <a:off x="7917366" y="60510"/>
            <a:ext cx="2085278" cy="618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Pour créer une nouvelle </a:t>
            </a:r>
            <a:r>
              <a:rPr lang="fr-FR" sz="1600" dirty="0" err="1"/>
              <a:t>bdd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249490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CE21B0F-7026-EBE0-47FF-9ACA1A4D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57036"/>
            <a:ext cx="10905066" cy="4143926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866124EE-E5D1-D65B-40AB-070DA6815E64}"/>
              </a:ext>
            </a:extLst>
          </p:cNvPr>
          <p:cNvSpPr/>
          <p:nvPr/>
        </p:nvSpPr>
        <p:spPr>
          <a:xfrm>
            <a:off x="2271131" y="2531327"/>
            <a:ext cx="3824869" cy="77501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193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EC2AF75-A6E3-6DA1-9DFC-1A256B8B4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97822"/>
            <a:ext cx="10905066" cy="3462355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3DECCB86-E4AE-D62E-6EC6-3F6E5AB64737}"/>
              </a:ext>
            </a:extLst>
          </p:cNvPr>
          <p:cNvSpPr/>
          <p:nvPr/>
        </p:nvSpPr>
        <p:spPr>
          <a:xfrm>
            <a:off x="1903141" y="2843561"/>
            <a:ext cx="3824869" cy="77501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310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AF63E6E-1DB3-4DA4-EB8F-D2351E617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DC42FF71-E478-C4D7-55D6-67128B72A1E6}"/>
              </a:ext>
            </a:extLst>
          </p:cNvPr>
          <p:cNvSpPr/>
          <p:nvPr/>
        </p:nvSpPr>
        <p:spPr>
          <a:xfrm>
            <a:off x="9411629" y="2040674"/>
            <a:ext cx="412595" cy="262053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Bouée 5">
            <a:extLst>
              <a:ext uri="{FF2B5EF4-FFF2-40B4-BE49-F238E27FC236}">
                <a16:creationId xmlns:a16="http://schemas.microsoft.com/office/drawing/2014/main" id="{2A2B3A84-6F9B-890B-E5AD-B685568A796F}"/>
              </a:ext>
            </a:extLst>
          </p:cNvPr>
          <p:cNvSpPr/>
          <p:nvPr/>
        </p:nvSpPr>
        <p:spPr>
          <a:xfrm>
            <a:off x="2367776" y="1940312"/>
            <a:ext cx="1122556" cy="362415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>
            <a:extLst>
              <a:ext uri="{FF2B5EF4-FFF2-40B4-BE49-F238E27FC236}">
                <a16:creationId xmlns:a16="http://schemas.microsoft.com/office/drawing/2014/main" id="{C4639D4D-2BF9-1BCA-7E51-D60DA77EC2C6}"/>
              </a:ext>
            </a:extLst>
          </p:cNvPr>
          <p:cNvSpPr/>
          <p:nvPr/>
        </p:nvSpPr>
        <p:spPr>
          <a:xfrm>
            <a:off x="3490332" y="1940312"/>
            <a:ext cx="735980" cy="362415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ouée 9">
            <a:extLst>
              <a:ext uri="{FF2B5EF4-FFF2-40B4-BE49-F238E27FC236}">
                <a16:creationId xmlns:a16="http://schemas.microsoft.com/office/drawing/2014/main" id="{FF1C18C9-0643-A07F-436D-91035D5B3CCD}"/>
              </a:ext>
            </a:extLst>
          </p:cNvPr>
          <p:cNvSpPr/>
          <p:nvPr/>
        </p:nvSpPr>
        <p:spPr>
          <a:xfrm>
            <a:off x="7337032" y="1990492"/>
            <a:ext cx="892567" cy="362415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62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D31FAEE-6E34-4633-7387-7C06A833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1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E78179D-BD9B-1074-F648-4E8F96F45B7F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3496678" y="647618"/>
            <a:ext cx="1463381" cy="146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Bouée 5">
            <a:extLst>
              <a:ext uri="{FF2B5EF4-FFF2-40B4-BE49-F238E27FC236}">
                <a16:creationId xmlns:a16="http://schemas.microsoft.com/office/drawing/2014/main" id="{2E941387-5213-ECE2-2D30-8E6FEDBEE244}"/>
              </a:ext>
            </a:extLst>
          </p:cNvPr>
          <p:cNvSpPr/>
          <p:nvPr/>
        </p:nvSpPr>
        <p:spPr>
          <a:xfrm>
            <a:off x="2453268" y="3429000"/>
            <a:ext cx="8798312" cy="596590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ouée 6">
            <a:extLst>
              <a:ext uri="{FF2B5EF4-FFF2-40B4-BE49-F238E27FC236}">
                <a16:creationId xmlns:a16="http://schemas.microsoft.com/office/drawing/2014/main" id="{CFE36A41-ACDE-7B44-5465-5CED14928257}"/>
              </a:ext>
            </a:extLst>
          </p:cNvPr>
          <p:cNvSpPr/>
          <p:nvPr/>
        </p:nvSpPr>
        <p:spPr>
          <a:xfrm>
            <a:off x="3334214" y="2280780"/>
            <a:ext cx="1182029" cy="362415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>
            <a:extLst>
              <a:ext uri="{FF2B5EF4-FFF2-40B4-BE49-F238E27FC236}">
                <a16:creationId xmlns:a16="http://schemas.microsoft.com/office/drawing/2014/main" id="{D2B2D1AE-5365-CFE1-88CF-90B22BF878F7}"/>
              </a:ext>
            </a:extLst>
          </p:cNvPr>
          <p:cNvSpPr/>
          <p:nvPr/>
        </p:nvSpPr>
        <p:spPr>
          <a:xfrm>
            <a:off x="2909725" y="2057181"/>
            <a:ext cx="687658" cy="362415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61EC7BB-8656-A57A-DC05-532A550D1CF3}"/>
              </a:ext>
            </a:extLst>
          </p:cNvPr>
          <p:cNvCxnSpPr>
            <a:cxnSpLocks/>
          </p:cNvCxnSpPr>
          <p:nvPr/>
        </p:nvCxnSpPr>
        <p:spPr>
          <a:xfrm flipV="1">
            <a:off x="3925228" y="800018"/>
            <a:ext cx="1187231" cy="150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BF86C-F53C-5A12-C335-3D8544FC55DF}"/>
              </a:ext>
            </a:extLst>
          </p:cNvPr>
          <p:cNvSpPr/>
          <p:nvPr/>
        </p:nvSpPr>
        <p:spPr>
          <a:xfrm>
            <a:off x="4960059" y="143961"/>
            <a:ext cx="2119484" cy="781589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Page ou l’on peut ajouter les clefs secondaires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68735C5-81CB-93B6-B7C7-DBCEB09BC2B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158984" y="3546088"/>
            <a:ext cx="0" cy="178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2663477-AEF7-C041-E228-65AEADA7F4A2}"/>
              </a:ext>
            </a:extLst>
          </p:cNvPr>
          <p:cNvSpPr/>
          <p:nvPr/>
        </p:nvSpPr>
        <p:spPr>
          <a:xfrm>
            <a:off x="99242" y="5331775"/>
            <a:ext cx="2119484" cy="781589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Nous somme dans la table commande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73FBE0-560E-B83C-0806-4B479EA82CF7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148781" y="3738253"/>
            <a:ext cx="798430" cy="177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354F9EE-9734-562B-82FF-63A9977C26BF}"/>
              </a:ext>
            </a:extLst>
          </p:cNvPr>
          <p:cNvSpPr/>
          <p:nvPr/>
        </p:nvSpPr>
        <p:spPr>
          <a:xfrm>
            <a:off x="4960059" y="5516442"/>
            <a:ext cx="2377444" cy="781589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highlight>
                  <a:srgbClr val="FFFF00"/>
                </a:highlight>
              </a:rPr>
              <a:t>idBasket</a:t>
            </a:r>
            <a:r>
              <a:rPr lang="fr-FR" sz="1600" dirty="0"/>
              <a:t> comme clefs secondaire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DC4E91-B0A4-B686-845D-F31A7296D1FE}"/>
              </a:ext>
            </a:extLst>
          </p:cNvPr>
          <p:cNvSpPr txBox="1"/>
          <p:nvPr/>
        </p:nvSpPr>
        <p:spPr>
          <a:xfrm>
            <a:off x="7616283" y="572257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Lié à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348BAA-2051-5E69-47C7-6BC0C89E6DEB}"/>
              </a:ext>
            </a:extLst>
          </p:cNvPr>
          <p:cNvSpPr/>
          <p:nvPr/>
        </p:nvSpPr>
        <p:spPr>
          <a:xfrm>
            <a:off x="8655572" y="5516442"/>
            <a:ext cx="2377444" cy="781589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À la clefs primaire </a:t>
            </a:r>
            <a:r>
              <a:rPr lang="fr-FR" sz="1600" dirty="0" err="1">
                <a:highlight>
                  <a:srgbClr val="FFFF00"/>
                </a:highlight>
              </a:rPr>
              <a:t>idBasket</a:t>
            </a:r>
            <a:r>
              <a:rPr lang="fr-FR" sz="1600" dirty="0"/>
              <a:t> dans la table basket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8D805F2-1466-D414-60F1-AA156A8EFA6A}"/>
              </a:ext>
            </a:extLst>
          </p:cNvPr>
          <p:cNvSpPr txBox="1"/>
          <p:nvPr/>
        </p:nvSpPr>
        <p:spPr>
          <a:xfrm>
            <a:off x="2218726" y="5716639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On fait référence à l’attribut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89313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4B0E008-3B75-E01D-2723-768801ED2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11563"/>
            <a:ext cx="10905066" cy="40348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D67B62-04CF-267F-30DB-D61B5DCBC246}"/>
              </a:ext>
            </a:extLst>
          </p:cNvPr>
          <p:cNvSpPr txBox="1"/>
          <p:nvPr/>
        </p:nvSpPr>
        <p:spPr>
          <a:xfrm>
            <a:off x="5419493" y="5787483"/>
            <a:ext cx="2693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D’autres exemple …</a:t>
            </a:r>
          </a:p>
        </p:txBody>
      </p:sp>
    </p:spTree>
    <p:extLst>
      <p:ext uri="{BB962C8B-B14F-4D97-AF65-F5344CB8AC3E}">
        <p14:creationId xmlns:p14="http://schemas.microsoft.com/office/powerpoint/2010/main" val="2353160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7683C-4625-4040-5195-3B73054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final : s’assurer que notre base de donnée est correcte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860616F-7451-EBE0-191F-92EDCF6C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502" y="2139351"/>
            <a:ext cx="10412994" cy="4165196"/>
          </a:xfrm>
          <a:prstGeom prst="rect">
            <a:avLst/>
          </a:prstGeom>
        </p:spPr>
      </p:pic>
      <p:sp>
        <p:nvSpPr>
          <p:cNvPr id="5" name="Bouée 4">
            <a:extLst>
              <a:ext uri="{FF2B5EF4-FFF2-40B4-BE49-F238E27FC236}">
                <a16:creationId xmlns:a16="http://schemas.microsoft.com/office/drawing/2014/main" id="{0DA0A2E6-ED06-33FE-DCE4-6C1971B233F4}"/>
              </a:ext>
            </a:extLst>
          </p:cNvPr>
          <p:cNvSpPr/>
          <p:nvPr/>
        </p:nvSpPr>
        <p:spPr>
          <a:xfrm>
            <a:off x="970156" y="2943922"/>
            <a:ext cx="743882" cy="226813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ouée 6">
            <a:extLst>
              <a:ext uri="{FF2B5EF4-FFF2-40B4-BE49-F238E27FC236}">
                <a16:creationId xmlns:a16="http://schemas.microsoft.com/office/drawing/2014/main" id="{A5F396BC-D034-89A0-857A-B52850EF38DA}"/>
              </a:ext>
            </a:extLst>
          </p:cNvPr>
          <p:cNvSpPr/>
          <p:nvPr/>
        </p:nvSpPr>
        <p:spPr>
          <a:xfrm>
            <a:off x="10271590" y="2186394"/>
            <a:ext cx="892567" cy="362415"/>
          </a:xfrm>
          <a:prstGeom prst="donut">
            <a:avLst>
              <a:gd name="adj" fmla="val 40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Graphique 11" descr="Badge avec un remplissage uni">
            <a:extLst>
              <a:ext uri="{FF2B5EF4-FFF2-40B4-BE49-F238E27FC236}">
                <a16:creationId xmlns:a16="http://schemas.microsoft.com/office/drawing/2014/main" id="{FF5BEF7A-DCF0-3CF6-B6DA-9E1023E16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8057" y="2186394"/>
            <a:ext cx="408877" cy="408877"/>
          </a:xfrm>
          <a:prstGeom prst="rect">
            <a:avLst/>
          </a:prstGeom>
        </p:spPr>
      </p:pic>
      <p:pic>
        <p:nvPicPr>
          <p:cNvPr id="14" name="Graphique 13" descr="Badge 1 avec un remplissage uni">
            <a:extLst>
              <a:ext uri="{FF2B5EF4-FFF2-40B4-BE49-F238E27FC236}">
                <a16:creationId xmlns:a16="http://schemas.microsoft.com/office/drawing/2014/main" id="{37F0C1A7-E7AD-41A3-9707-CC5A132E9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603" y="2850076"/>
            <a:ext cx="371899" cy="3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094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3825</Words>
  <Application>Microsoft Macintosh PowerPoint</Application>
  <PresentationFormat>Grand écran</PresentationFormat>
  <Paragraphs>574</Paragraphs>
  <Slides>107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107</vt:i4>
      </vt:variant>
    </vt:vector>
  </HeadingPairs>
  <TitlesOfParts>
    <vt:vector size="118" baseType="lpstr">
      <vt:lpstr>Meiryo</vt:lpstr>
      <vt:lpstr>Arial</vt:lpstr>
      <vt:lpstr>Arial Black</vt:lpstr>
      <vt:lpstr>ArialMT</vt:lpstr>
      <vt:lpstr>Calibri</vt:lpstr>
      <vt:lpstr>Calibri Light</vt:lpstr>
      <vt:lpstr>Courier New</vt:lpstr>
      <vt:lpstr>Poppins</vt:lpstr>
      <vt:lpstr>Symbol</vt:lpstr>
      <vt:lpstr>Times New Roman</vt:lpstr>
      <vt:lpstr>Thème Office 2013 – 2022</vt:lpstr>
      <vt:lpstr>DMA4EDD3 :  Innovation, créativité et gestion des connaissances </vt:lpstr>
      <vt:lpstr>Rappel Cour n°1</vt:lpstr>
      <vt:lpstr>Comment créer une base de donnée ?</vt:lpstr>
      <vt:lpstr>Exemple d’une table de location finis : </vt:lpstr>
      <vt:lpstr>Présentation PowerPoint</vt:lpstr>
      <vt:lpstr>Exemples </vt:lpstr>
      <vt:lpstr>Exemple d’une table de location finis : </vt:lpstr>
      <vt:lpstr>Diviser pour mieux régner </vt:lpstr>
      <vt:lpstr>Jusqu’à quand ?</vt:lpstr>
      <vt:lpstr>Pourquoi créer une base de donnée</vt:lpstr>
      <vt:lpstr>Base de données</vt:lpstr>
      <vt:lpstr>Des fichiers aux BD (1/2)</vt:lpstr>
      <vt:lpstr>Des fichiers aux BD (2/2)</vt:lpstr>
      <vt:lpstr>Présentation PowerPoint</vt:lpstr>
      <vt:lpstr>Compréhension d'un SEA</vt:lpstr>
      <vt:lpstr>Exemple schéma EA &amp; relationnel</vt:lpstr>
      <vt:lpstr>SGBD (Système de Gestion de Base de Données) </vt:lpstr>
      <vt:lpstr>Manipuler les données de la BD</vt:lpstr>
      <vt:lpstr>SGBD: Système de Gestion de Base de Données</vt:lpstr>
      <vt:lpstr>Exemple d’une base de données avec </vt:lpstr>
      <vt:lpstr>Cour n°2</vt:lpstr>
      <vt:lpstr>Le langage SQL</vt:lpstr>
      <vt:lpstr>Introduction</vt:lpstr>
      <vt:lpstr>Introduction</vt:lpstr>
      <vt:lpstr>Introduction</vt:lpstr>
      <vt:lpstr>Introduction</vt:lpstr>
      <vt:lpstr>Introduction</vt:lpstr>
      <vt:lpstr>Importance de SQL</vt:lpstr>
      <vt:lpstr>Importance de SQL</vt:lpstr>
      <vt:lpstr>Importance de SQL</vt:lpstr>
      <vt:lpstr>Définition des données</vt:lpstr>
      <vt:lpstr>Définition des données</vt:lpstr>
      <vt:lpstr>Définition des données</vt:lpstr>
      <vt:lpstr>Définition des données</vt:lpstr>
      <vt:lpstr>Définition des données</vt:lpstr>
      <vt:lpstr>Définition des données</vt:lpstr>
      <vt:lpstr>Définition des données</vt:lpstr>
      <vt:lpstr>Exemple (1/3)</vt:lpstr>
      <vt:lpstr>Exemple (2/3)</vt:lpstr>
      <vt:lpstr>Exemple (3/3)</vt:lpstr>
      <vt:lpstr>Définition des données</vt:lpstr>
      <vt:lpstr>Définition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Manipulation des données</vt:lpstr>
      <vt:lpstr>Tuto avec phpMyadmin</vt:lpstr>
      <vt:lpstr>Scénario d’un projet de BDD </vt:lpstr>
      <vt:lpstr>Présentation PowerPoint</vt:lpstr>
      <vt:lpstr>Pipeline de production</vt:lpstr>
      <vt:lpstr>Schéma EA</vt:lpstr>
      <vt:lpstr>Schéma relationnel</vt:lpstr>
      <vt:lpstr>Réalisation de la BDD à l’aide de phpMyadmin</vt:lpstr>
      <vt:lpstr>Step 0 : Tuto installer phpMyadmin</vt:lpstr>
      <vt:lpstr>Step 1 : Se connecter a phpMyAdmin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Step final : s’assurer que notre base de donnée est correcte </vt:lpstr>
      <vt:lpstr>Présentation PowerPoint</vt:lpstr>
      <vt:lpstr>Comparaison entre le conception et le réelle.</vt:lpstr>
      <vt:lpstr>Comment insérer des données dans notre base de donnée ?</vt:lpstr>
      <vt:lpstr>Comment insérer des données dans notre base de donnée ?</vt:lpstr>
      <vt:lpstr>Comment insérer des données dans notre base de donnée ?</vt:lpstr>
      <vt:lpstr>Quelques exemples d’architectures de bases de données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DMA4EDD3 :  Innovation, créativité et gestion des connaissances </dc:title>
  <dc:creator>youssef mekouar</dc:creator>
  <cp:lastModifiedBy>youssef mekouar</cp:lastModifiedBy>
  <cp:revision>7</cp:revision>
  <dcterms:created xsi:type="dcterms:W3CDTF">2023-01-09T11:16:49Z</dcterms:created>
  <dcterms:modified xsi:type="dcterms:W3CDTF">2023-01-11T14:55:55Z</dcterms:modified>
</cp:coreProperties>
</file>